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87" r:id="rId4"/>
    <p:sldId id="289" r:id="rId5"/>
    <p:sldId id="292" r:id="rId6"/>
    <p:sldId id="293" r:id="rId7"/>
    <p:sldId id="294" r:id="rId8"/>
    <p:sldId id="295" r:id="rId9"/>
    <p:sldId id="296" r:id="rId10"/>
    <p:sldId id="288" r:id="rId11"/>
    <p:sldId id="262" r:id="rId12"/>
    <p:sldId id="277" r:id="rId13"/>
    <p:sldId id="278" r:id="rId14"/>
    <p:sldId id="258" r:id="rId15"/>
    <p:sldId id="281" r:id="rId16"/>
    <p:sldId id="280" r:id="rId17"/>
    <p:sldId id="290" r:id="rId18"/>
    <p:sldId id="263" r:id="rId19"/>
    <p:sldId id="291" r:id="rId20"/>
    <p:sldId id="297" r:id="rId21"/>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A0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7"/>
    <p:restoredTop sz="84852"/>
  </p:normalViewPr>
  <p:slideViewPr>
    <p:cSldViewPr snapToGrid="0">
      <p:cViewPr varScale="1">
        <p:scale>
          <a:sx n="90" d="100"/>
          <a:sy n="90" d="100"/>
        </p:scale>
        <p:origin x="208"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F9B4B-4160-F844-A372-CD18D996701E}" type="datetimeFigureOut">
              <a:rPr lang="en-DK" smtClean="0"/>
              <a:t>25/11/2024</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28AFF-B84D-8F49-BA9B-C42DFE722FCF}" type="slidenum">
              <a:rPr lang="en-DK" smtClean="0"/>
              <a:t>‹#›</a:t>
            </a:fld>
            <a:endParaRPr lang="en-DK"/>
          </a:p>
        </p:txBody>
      </p:sp>
    </p:spTree>
    <p:extLst>
      <p:ext uri="{BB962C8B-B14F-4D97-AF65-F5344CB8AC3E}">
        <p14:creationId xmlns:p14="http://schemas.microsoft.com/office/powerpoint/2010/main" val="1996116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Inter"/>
              </a:rPr>
              <a:t>The rise of big data has made it increasingly necessary to be able to </a:t>
            </a:r>
            <a:r>
              <a:rPr lang="en-GB" b="0" i="0" dirty="0" err="1">
                <a:effectLst/>
                <a:latin typeface="Inter"/>
              </a:rPr>
              <a:t>analyze</a:t>
            </a:r>
            <a:r>
              <a:rPr lang="en-GB" b="0" i="0" dirty="0">
                <a:effectLst/>
                <a:latin typeface="Inter"/>
              </a:rPr>
              <a:t> and perform experiments on large datasets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Inter"/>
              </a:rPr>
              <a:t>We want to do that in a portable and reproducible manner. So that you can run your analysis in the laptop or in an HPC or in the cloud and that the results are the same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Inter"/>
              </a:rPr>
              <a:t>Workflow collect, store and </a:t>
            </a:r>
            <a:r>
              <a:rPr lang="en-GB" b="0" i="0" dirty="0" err="1">
                <a:effectLst/>
                <a:latin typeface="Inter"/>
              </a:rPr>
              <a:t>analyze</a:t>
            </a:r>
            <a:r>
              <a:rPr lang="en-GB" b="0" i="0" dirty="0">
                <a:effectLst/>
                <a:latin typeface="Inter"/>
              </a:rPr>
              <a:t> data! We want our workflows to handle different file sizes and formats, many programming </a:t>
            </a:r>
            <a:r>
              <a:rPr lang="en-GB" b="0" i="0" dirty="0" err="1">
                <a:effectLst/>
                <a:latin typeface="Inter"/>
              </a:rPr>
              <a:t>languagues</a:t>
            </a:r>
            <a:r>
              <a:rPr lang="en-GB" b="0" i="0" dirty="0">
                <a:effectLst/>
                <a:latin typeface="Inter"/>
              </a:rPr>
              <a:t> or </a:t>
            </a:r>
            <a:r>
              <a:rPr lang="en-GB" b="0" i="0" dirty="0" err="1">
                <a:effectLst/>
                <a:latin typeface="Inter"/>
              </a:rPr>
              <a:t>softwares</a:t>
            </a:r>
            <a:r>
              <a:rPr lang="en-GB" b="0" i="0" dirty="0">
                <a:effectLst/>
                <a:latin typeface="Inter"/>
              </a:rPr>
              <a:t>, interaction and dependencies between these </a:t>
            </a:r>
            <a:r>
              <a:rPr lang="en-GB" b="0" i="0" dirty="0" err="1">
                <a:effectLst/>
                <a:latin typeface="Inter"/>
              </a:rPr>
              <a:t>softwares</a:t>
            </a:r>
            <a:r>
              <a:rPr lang="en-GB" b="0" i="0" dirty="0">
                <a:effectLst/>
                <a:latin typeface="Inter"/>
              </a:rPr>
              <a:t> and the code should parallel and distribute it on different </a:t>
            </a:r>
            <a:r>
              <a:rPr lang="en-GB" b="0" i="0" dirty="0" err="1">
                <a:effectLst/>
                <a:latin typeface="Inter"/>
              </a:rPr>
              <a:t>cpmputting</a:t>
            </a:r>
            <a:r>
              <a:rPr lang="en-GB" b="0" i="0" dirty="0">
                <a:effectLst/>
                <a:latin typeface="Inter"/>
              </a:rPr>
              <a:t> </a:t>
            </a:r>
            <a:r>
              <a:rPr lang="en-GB" b="0" i="0" dirty="0" err="1">
                <a:effectLst/>
                <a:latin typeface="Inter"/>
              </a:rPr>
              <a:t>enviromnets</a:t>
            </a:r>
            <a:br>
              <a:rPr lang="en-GB" b="0" i="0" dirty="0">
                <a:effectLst/>
                <a:latin typeface="Inter"/>
              </a:rPr>
            </a:br>
            <a:br>
              <a:rPr lang="en-GB" b="0" i="0" dirty="0">
                <a:effectLst/>
                <a:latin typeface="Inter"/>
              </a:rPr>
            </a:br>
            <a:r>
              <a:rPr lang="en-GB" b="0" i="0" dirty="0" err="1">
                <a:effectLst/>
                <a:latin typeface="Inter"/>
              </a:rPr>
              <a:t>Nextflow</a:t>
            </a:r>
            <a:r>
              <a:rPr lang="en-GB" b="0" i="0" dirty="0">
                <a:effectLst/>
                <a:latin typeface="Inter"/>
              </a:rPr>
              <a:t> addresses these challenges that allow us to build the workflows and has a strong supportive community behind.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effectLst/>
              <a:latin typeface="Inter"/>
            </a:endParaRPr>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3</a:t>
            </a:fld>
            <a:endParaRPr lang="en-DK"/>
          </a:p>
        </p:txBody>
      </p:sp>
    </p:spTree>
    <p:extLst>
      <p:ext uri="{BB962C8B-B14F-4D97-AF65-F5344CB8AC3E}">
        <p14:creationId xmlns:p14="http://schemas.microsoft.com/office/powerpoint/2010/main" val="1904853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Even repeatability is very hard. In this paper in all these papaers analysed they found …</a:t>
            </a:r>
          </a:p>
        </p:txBody>
      </p:sp>
      <p:sp>
        <p:nvSpPr>
          <p:cNvPr id="4" name="Slide Number Placeholder 3"/>
          <p:cNvSpPr>
            <a:spLocks noGrp="1"/>
          </p:cNvSpPr>
          <p:nvPr>
            <p:ph type="sldNum" sz="quarter" idx="5"/>
          </p:nvPr>
        </p:nvSpPr>
        <p:spPr/>
        <p:txBody>
          <a:bodyPr/>
          <a:lstStyle/>
          <a:p>
            <a:fld id="{10D28AFF-B84D-8F49-BA9B-C42DFE722FCF}" type="slidenum">
              <a:rPr lang="en-DK" smtClean="0"/>
              <a:t>12</a:t>
            </a:fld>
            <a:endParaRPr lang="en-DK"/>
          </a:p>
        </p:txBody>
      </p:sp>
    </p:spTree>
    <p:extLst>
      <p:ext uri="{BB962C8B-B14F-4D97-AF65-F5344CB8AC3E}">
        <p14:creationId xmlns:p14="http://schemas.microsoft.com/office/powerpoint/2010/main" val="1931695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Very common in bioinformatics and data science we want to try a new method. Commonly even though you have a version of a software there’s a lot more information required to run this software.</a:t>
            </a:r>
          </a:p>
          <a:p>
            <a:endParaRPr lang="en-DK" dirty="0"/>
          </a:p>
          <a:p>
            <a:r>
              <a:rPr lang="en-DK" dirty="0"/>
              <a:t>In this paper reerenced here they assessed robustness in bioinformatics and they wrote this sentence that should us think about.</a:t>
            </a:r>
          </a:p>
        </p:txBody>
      </p:sp>
      <p:sp>
        <p:nvSpPr>
          <p:cNvPr id="4" name="Slide Number Placeholder 3"/>
          <p:cNvSpPr>
            <a:spLocks noGrp="1"/>
          </p:cNvSpPr>
          <p:nvPr>
            <p:ph type="sldNum" sz="quarter" idx="5"/>
          </p:nvPr>
        </p:nvSpPr>
        <p:spPr/>
        <p:txBody>
          <a:bodyPr/>
          <a:lstStyle/>
          <a:p>
            <a:fld id="{10D28AFF-B84D-8F49-BA9B-C42DFE722FCF}" type="slidenum">
              <a:rPr lang="en-DK" smtClean="0"/>
              <a:t>13</a:t>
            </a:fld>
            <a:endParaRPr lang="en-DK"/>
          </a:p>
        </p:txBody>
      </p:sp>
    </p:spTree>
    <p:extLst>
      <p:ext uri="{BB962C8B-B14F-4D97-AF65-F5344CB8AC3E}">
        <p14:creationId xmlns:p14="http://schemas.microsoft.com/office/powerpoint/2010/main" val="4274571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Nextflow is based on few primitives:</a:t>
            </a:r>
          </a:p>
          <a:p>
            <a:endParaRPr lang="en-DK" dirty="0"/>
          </a:p>
          <a:p>
            <a:r>
              <a:rPr lang="en-DK" dirty="0"/>
              <a:t>Process is every step in your pipeline and they are executed independently isolated from each other</a:t>
            </a:r>
          </a:p>
          <a:p>
            <a:endParaRPr lang="en-DK" dirty="0"/>
          </a:p>
          <a:p>
            <a:r>
              <a:rPr lang="en-DK" dirty="0"/>
              <a:t>We need something to share inputs and outputs between processes, these are the channels and there are different ways to build those</a:t>
            </a:r>
          </a:p>
          <a:p>
            <a:endParaRPr lang="en-DK" dirty="0"/>
          </a:p>
          <a:p>
            <a:r>
              <a:rPr lang="en-DK" dirty="0"/>
              <a:t>When you have a set of processes and channels coonecting them we have a workflow</a:t>
            </a:r>
          </a:p>
          <a:p>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14</a:t>
            </a:fld>
            <a:endParaRPr lang="en-DK"/>
          </a:p>
        </p:txBody>
      </p:sp>
    </p:spTree>
    <p:extLst>
      <p:ext uri="{BB962C8B-B14F-4D97-AF65-F5344CB8AC3E}">
        <p14:creationId xmlns:p14="http://schemas.microsoft.com/office/powerpoint/2010/main" val="1248631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Here you have a Nextflow script that I wrote.</a:t>
            </a:r>
          </a:p>
          <a:p>
            <a:endParaRPr lang="en-DK" dirty="0"/>
          </a:p>
          <a:p>
            <a:r>
              <a:rPr lang="en-DK" dirty="0"/>
              <a:t>Usually it will have 1 or more processes and a workflow in the end that indicates how this workflow is going to be executed and what are the cannels connecting the different processes.</a:t>
            </a:r>
          </a:p>
          <a:p>
            <a:endParaRPr lang="en-DK" dirty="0"/>
          </a:p>
          <a:p>
            <a:r>
              <a:rPr lang="en-DK" dirty="0"/>
              <a:t>If we look at the process, we have different parts:</a:t>
            </a:r>
          </a:p>
          <a:p>
            <a:r>
              <a:rPr lang="en-DK" dirty="0"/>
              <a:t>- the name of the process, here it was a process to do fastQC on sequenced reads</a:t>
            </a:r>
          </a:p>
          <a:p>
            <a:pPr marL="171450" indent="-171450">
              <a:buFontTx/>
              <a:buChar char="-"/>
            </a:pPr>
            <a:r>
              <a:rPr lang="en-DK" dirty="0"/>
              <a:t>directives: tell th process which docker image needs, which tage needs to be printed</a:t>
            </a:r>
          </a:p>
          <a:p>
            <a:pPr marL="171450" indent="-171450">
              <a:buFontTx/>
              <a:buChar char="-"/>
            </a:pPr>
            <a:r>
              <a:rPr lang="en-DK" dirty="0"/>
              <a:t>then it comes the input passed as an structure called tuple</a:t>
            </a:r>
          </a:p>
          <a:p>
            <a:pPr marL="171450" indent="-171450">
              <a:buFontTx/>
              <a:buChar char="-"/>
            </a:pPr>
            <a:r>
              <a:rPr lang="en-DK" dirty="0"/>
              <a:t>then the output, which in this case it is a path</a:t>
            </a:r>
          </a:p>
          <a:p>
            <a:pPr marL="171450" indent="-171450">
              <a:buFontTx/>
              <a:buChar char="-"/>
            </a:pPr>
            <a:r>
              <a:rPr lang="en-DK" dirty="0"/>
              <a:t>then the code block, which in this case in bash commands</a:t>
            </a:r>
          </a:p>
          <a:p>
            <a:pPr marL="171450" indent="-171450">
              <a:buFontTx/>
              <a:buChar char="-"/>
            </a:pPr>
            <a:endParaRPr lang="en-DK" dirty="0"/>
          </a:p>
          <a:p>
            <a:pPr marL="171450" indent="-171450">
              <a:buFontTx/>
              <a:buChar char="-"/>
            </a:pPr>
            <a:r>
              <a:rPr lang="en-DK" dirty="0"/>
              <a:t>F</a:t>
            </a:r>
            <a:r>
              <a:rPr lang="en-GB" dirty="0" err="1"/>
              <a:t>i</a:t>
            </a:r>
            <a:r>
              <a:rPr lang="en-DK" dirty="0"/>
              <a:t>nally it comes the workflow part, where we first create a channel with the reads files that is passed to the fastqc process and finally we want to view the process output files</a:t>
            </a:r>
          </a:p>
          <a:p>
            <a:pPr marL="171450" indent="-171450">
              <a:buFontTx/>
              <a:buChar char="-"/>
            </a:pPr>
            <a:endParaRPr lang="en-DK" dirty="0"/>
          </a:p>
          <a:p>
            <a:pPr marL="171450" indent="-171450">
              <a:buFontTx/>
              <a:buChar char="-"/>
            </a:pPr>
            <a:r>
              <a:rPr lang="en-DK" dirty="0"/>
              <a:t>This script it usually needs to be in the same folder as a config file that sets some minimal environment properties to run the script</a:t>
            </a:r>
          </a:p>
        </p:txBody>
      </p:sp>
      <p:sp>
        <p:nvSpPr>
          <p:cNvPr id="4" name="Slide Number Placeholder 3"/>
          <p:cNvSpPr>
            <a:spLocks noGrp="1"/>
          </p:cNvSpPr>
          <p:nvPr>
            <p:ph type="sldNum" sz="quarter" idx="5"/>
          </p:nvPr>
        </p:nvSpPr>
        <p:spPr/>
        <p:txBody>
          <a:bodyPr/>
          <a:lstStyle/>
          <a:p>
            <a:fld id="{10D28AFF-B84D-8F49-BA9B-C42DFE722FCF}" type="slidenum">
              <a:rPr lang="en-DK" smtClean="0"/>
              <a:t>15</a:t>
            </a:fld>
            <a:endParaRPr lang="en-DK"/>
          </a:p>
        </p:txBody>
      </p:sp>
    </p:spTree>
    <p:extLst>
      <p:ext uri="{BB962C8B-B14F-4D97-AF65-F5344CB8AC3E}">
        <p14:creationId xmlns:p14="http://schemas.microsoft.com/office/powerpoint/2010/main" val="3998030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Some interesting features of Nextflow are implicit parallellism, reentrancy and reusability.</a:t>
            </a:r>
          </a:p>
          <a:p>
            <a:endParaRPr lang="en-DK" dirty="0"/>
          </a:p>
          <a:p>
            <a:r>
              <a:rPr lang="en-DK" dirty="0"/>
              <a:t>In this example here we have a channel of bam files th</a:t>
            </a:r>
            <a:r>
              <a:rPr lang="en-GB" dirty="0"/>
              <a:t>at</a:t>
            </a:r>
            <a:r>
              <a:rPr lang="en-DK" dirty="0"/>
              <a:t> is the input for a process that turns bam files into fastq files. In the scheme is shown that all the bam files are by default processed in parallel producing another channel as output of fastQ files</a:t>
            </a:r>
            <a:br>
              <a:rPr lang="en-DK" dirty="0"/>
            </a:br>
            <a:br>
              <a:rPr lang="en-DK" dirty="0"/>
            </a:br>
            <a:r>
              <a:rPr lang="en-DK" dirty="0"/>
              <a:t>Reentrancy means that you can rerun a pipeline from wherever it stopped. This is extremely useful in general but particularly when you are developing a pipeline o running one that takes too long and for whatever reason it stops. You can </a:t>
            </a:r>
            <a:r>
              <a:rPr lang="en-GB" sz="1200" b="0" i="0" dirty="0">
                <a:effectLst/>
                <a:latin typeface="Inter"/>
              </a:rPr>
              <a:t>resume partial runs, do not need to rerun the entire pipeline</a:t>
            </a:r>
            <a:r>
              <a:rPr lang="en-GB" sz="1200" dirty="0">
                <a:latin typeface="Inter"/>
              </a:rPr>
              <a:t> of something went wrong, it starts from where it stopped</a:t>
            </a:r>
            <a:r>
              <a:rPr lang="en-DK" dirty="0"/>
              <a:t>  </a:t>
            </a:r>
          </a:p>
          <a:p>
            <a:endParaRPr lang="en-DK" dirty="0"/>
          </a:p>
          <a:p>
            <a:r>
              <a:rPr lang="en-DK" dirty="0"/>
              <a:t>Finally it is great that we can </a:t>
            </a:r>
            <a:r>
              <a:rPr lang="en-GB" sz="1200" b="0" i="0" dirty="0">
                <a:effectLst/>
                <a:latin typeface="Inter"/>
              </a:rPr>
              <a:t>reuse different modules, </a:t>
            </a:r>
            <a:r>
              <a:rPr lang="en-GB" sz="1200" b="0" i="0" dirty="0" err="1">
                <a:effectLst/>
                <a:latin typeface="Inter"/>
              </a:rPr>
              <a:t>subworkflows</a:t>
            </a:r>
            <a:r>
              <a:rPr lang="en-GB" sz="1200" b="0" i="0" dirty="0">
                <a:effectLst/>
                <a:latin typeface="Inter"/>
              </a:rPr>
              <a:t>, </a:t>
            </a:r>
            <a:r>
              <a:rPr lang="en-GB" sz="1200" dirty="0">
                <a:latin typeface="Inter"/>
              </a:rPr>
              <a:t>written and </a:t>
            </a:r>
            <a:r>
              <a:rPr lang="en-GB" sz="1200" b="0" i="0" dirty="0">
                <a:effectLst/>
                <a:latin typeface="Inter"/>
              </a:rPr>
              <a:t>containerized </a:t>
            </a:r>
            <a:r>
              <a:rPr lang="en-GB" sz="1200" dirty="0">
                <a:latin typeface="Inter"/>
              </a:rPr>
              <a:t>by the </a:t>
            </a:r>
            <a:r>
              <a:rPr lang="en-GB" sz="1200" dirty="0" err="1">
                <a:latin typeface="Inter"/>
              </a:rPr>
              <a:t>Nextflow</a:t>
            </a:r>
            <a:r>
              <a:rPr lang="en-GB" sz="1200" dirty="0">
                <a:latin typeface="Inter"/>
              </a:rPr>
              <a:t> community</a:t>
            </a:r>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16</a:t>
            </a:fld>
            <a:endParaRPr lang="en-DK"/>
          </a:p>
        </p:txBody>
      </p:sp>
    </p:spTree>
    <p:extLst>
      <p:ext uri="{BB962C8B-B14F-4D97-AF65-F5344CB8AC3E}">
        <p14:creationId xmlns:p14="http://schemas.microsoft.com/office/powerpoint/2010/main" val="2810259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Different aspects of nextflow, Nextflow is a software and a language to build your workflow</a:t>
            </a:r>
          </a:p>
          <a:p>
            <a:endParaRPr lang="en-DK" dirty="0"/>
          </a:p>
          <a:p>
            <a:r>
              <a:rPr lang="en-DK" dirty="0"/>
              <a:t>We need software to run the pipeline and an environment to run it</a:t>
            </a:r>
          </a:p>
          <a:p>
            <a:endParaRPr lang="en-DK" dirty="0"/>
          </a:p>
          <a:p>
            <a:r>
              <a:rPr lang="en-DK" dirty="0"/>
              <a:t>Language it supports many version controlled you can host your code there and run it directly from Nextflow</a:t>
            </a:r>
          </a:p>
          <a:p>
            <a:endParaRPr lang="en-DK" dirty="0"/>
          </a:p>
          <a:p>
            <a:r>
              <a:rPr lang="en-DK" dirty="0"/>
              <a:t>What it comes to software Nextflow supports many containerizing options like D</a:t>
            </a:r>
            <a:r>
              <a:rPr lang="en-GB" dirty="0"/>
              <a:t>o</a:t>
            </a:r>
            <a:r>
              <a:rPr lang="en-DK" dirty="0"/>
              <a:t>cker, Singularity or Conda environments, which is very important for portability and reproducibility</a:t>
            </a:r>
          </a:p>
          <a:p>
            <a:endParaRPr lang="en-DK" dirty="0"/>
          </a:p>
          <a:p>
            <a:r>
              <a:rPr lang="en-DK" dirty="0"/>
              <a:t>For computing environments supports the main cloud infrastructures and ,ost of the job schedulers of HPC</a:t>
            </a:r>
          </a:p>
        </p:txBody>
      </p:sp>
      <p:sp>
        <p:nvSpPr>
          <p:cNvPr id="4" name="Slide Number Placeholder 3"/>
          <p:cNvSpPr>
            <a:spLocks noGrp="1"/>
          </p:cNvSpPr>
          <p:nvPr>
            <p:ph type="sldNum" sz="quarter" idx="5"/>
          </p:nvPr>
        </p:nvSpPr>
        <p:spPr/>
        <p:txBody>
          <a:bodyPr/>
          <a:lstStyle/>
          <a:p>
            <a:fld id="{10D28AFF-B84D-8F49-BA9B-C42DFE722FCF}" type="slidenum">
              <a:rPr lang="en-DK" smtClean="0"/>
              <a:t>17</a:t>
            </a:fld>
            <a:endParaRPr lang="en-DK"/>
          </a:p>
        </p:txBody>
      </p:sp>
    </p:spTree>
    <p:extLst>
      <p:ext uri="{BB962C8B-B14F-4D97-AF65-F5344CB8AC3E}">
        <p14:creationId xmlns:p14="http://schemas.microsoft.com/office/powerpoint/2010/main" val="1385984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 Let’s talk bout the core features of Nextflow:</a:t>
            </a:r>
            <a:br>
              <a:rPr lang="en-DK" dirty="0"/>
            </a:br>
            <a:br>
              <a:rPr lang="en-DK" dirty="0"/>
            </a:br>
            <a:r>
              <a:rPr lang="en-DK" dirty="0"/>
              <a:t>It is reproducible</a:t>
            </a:r>
            <a:br>
              <a:rPr lang="en-DK" dirty="0"/>
            </a:br>
            <a:br>
              <a:rPr lang="en-DK" dirty="0"/>
            </a:br>
            <a:r>
              <a:rPr lang="en-DK" dirty="0"/>
              <a:t>Portable</a:t>
            </a:r>
          </a:p>
        </p:txBody>
      </p:sp>
      <p:sp>
        <p:nvSpPr>
          <p:cNvPr id="4" name="Slide Number Placeholder 3"/>
          <p:cNvSpPr>
            <a:spLocks noGrp="1"/>
          </p:cNvSpPr>
          <p:nvPr>
            <p:ph type="sldNum" sz="quarter" idx="5"/>
          </p:nvPr>
        </p:nvSpPr>
        <p:spPr/>
        <p:txBody>
          <a:bodyPr/>
          <a:lstStyle/>
          <a:p>
            <a:fld id="{10D28AFF-B84D-8F49-BA9B-C42DFE722FCF}" type="slidenum">
              <a:rPr lang="en-DK" smtClean="0"/>
              <a:t>18</a:t>
            </a:fld>
            <a:endParaRPr lang="en-DK"/>
          </a:p>
        </p:txBody>
      </p:sp>
    </p:spTree>
    <p:extLst>
      <p:ext uri="{BB962C8B-B14F-4D97-AF65-F5344CB8AC3E}">
        <p14:creationId xmlns:p14="http://schemas.microsoft.com/office/powerpoint/2010/main" val="3130348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Originaly were Genomics pipelines but now thee are many other pipelines to process all data types</a:t>
            </a:r>
          </a:p>
          <a:p>
            <a:r>
              <a:rPr lang="en-DK" dirty="0"/>
              <a:t>118 pipelines available to do 118 different bioinformatics analysis</a:t>
            </a:r>
          </a:p>
          <a:p>
            <a:r>
              <a:rPr lang="en-DK" dirty="0"/>
              <a:t>They have also &gt;1000 modules that are reusable and can be integrated in other pipelines as you wish</a:t>
            </a:r>
          </a:p>
          <a:p>
            <a:r>
              <a:rPr lang="en-DK" dirty="0"/>
              <a:t>And also 72 subworkflows (combinations of modules) that can be also combined with your workflows</a:t>
            </a:r>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19</a:t>
            </a:fld>
            <a:endParaRPr lang="en-DK"/>
          </a:p>
        </p:txBody>
      </p:sp>
    </p:spTree>
    <p:extLst>
      <p:ext uri="{BB962C8B-B14F-4D97-AF65-F5344CB8AC3E}">
        <p14:creationId xmlns:p14="http://schemas.microsoft.com/office/powerpoint/2010/main" val="4077274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nf-core tools to run pipelines, templates to start writing our pipelines, and tools for testing, linting, or validating</a:t>
            </a:r>
          </a:p>
          <a:p>
            <a:endParaRPr lang="en-DK" dirty="0"/>
          </a:p>
          <a:p>
            <a:r>
              <a:rPr lang="en-DK" dirty="0"/>
              <a:t>nf-core is build by the community (us using it) so it is being developed with the community</a:t>
            </a:r>
          </a:p>
          <a:p>
            <a:r>
              <a:rPr lang="en-DK" dirty="0"/>
              <a:t>common templates, </a:t>
            </a:r>
          </a:p>
          <a:p>
            <a:r>
              <a:rPr lang="en-DK" dirty="0"/>
              <a:t>best practices, </a:t>
            </a:r>
          </a:p>
          <a:p>
            <a:r>
              <a:rPr lang="en-DK" dirty="0"/>
              <a:t>followed globally through social media</a:t>
            </a:r>
          </a:p>
          <a:p>
            <a:r>
              <a:rPr lang="en-DK" dirty="0"/>
              <a:t>colaboration no duplication: one pipeline per analysis</a:t>
            </a:r>
          </a:p>
          <a:p>
            <a:r>
              <a:rPr lang="en-DK" dirty="0"/>
              <a:t>All different components need to be compatible</a:t>
            </a:r>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20</a:t>
            </a:fld>
            <a:endParaRPr lang="en-DK"/>
          </a:p>
        </p:txBody>
      </p:sp>
    </p:spTree>
    <p:extLst>
      <p:ext uri="{BB962C8B-B14F-4D97-AF65-F5344CB8AC3E}">
        <p14:creationId xmlns:p14="http://schemas.microsoft.com/office/powerpoint/2010/main" val="1335690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4</a:t>
            </a:fld>
            <a:endParaRPr lang="en-DK"/>
          </a:p>
        </p:txBody>
      </p:sp>
    </p:spTree>
    <p:extLst>
      <p:ext uri="{BB962C8B-B14F-4D97-AF65-F5344CB8AC3E}">
        <p14:creationId xmlns:p14="http://schemas.microsoft.com/office/powerpoint/2010/main" val="3366209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Keyword behind Nextflow and technologies related:</a:t>
            </a:r>
          </a:p>
          <a:p>
            <a:endParaRPr lang="en-DK" dirty="0"/>
          </a:p>
          <a:p>
            <a:r>
              <a:rPr lang="en-DK" dirty="0"/>
              <a:t>Open science -  Is a current movement! Make Science more open! Nextflow is helping on that!</a:t>
            </a:r>
          </a:p>
        </p:txBody>
      </p:sp>
      <p:sp>
        <p:nvSpPr>
          <p:cNvPr id="4" name="Slide Number Placeholder 3"/>
          <p:cNvSpPr>
            <a:spLocks noGrp="1"/>
          </p:cNvSpPr>
          <p:nvPr>
            <p:ph type="sldNum" sz="quarter" idx="5"/>
          </p:nvPr>
        </p:nvSpPr>
        <p:spPr/>
        <p:txBody>
          <a:bodyPr/>
          <a:lstStyle/>
          <a:p>
            <a:fld id="{10D28AFF-B84D-8F49-BA9B-C42DFE722FCF}" type="slidenum">
              <a:rPr lang="en-DK" smtClean="0"/>
              <a:t>5</a:t>
            </a:fld>
            <a:endParaRPr lang="en-DK"/>
          </a:p>
        </p:txBody>
      </p:sp>
    </p:spTree>
    <p:extLst>
      <p:ext uri="{BB962C8B-B14F-4D97-AF65-F5344CB8AC3E}">
        <p14:creationId xmlns:p14="http://schemas.microsoft.com/office/powerpoint/2010/main" val="3495853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To have open science we need to know software, params, options, method used and have access to the source code to be sure of what we are doing. Nextflow is opn source.</a:t>
            </a:r>
          </a:p>
        </p:txBody>
      </p:sp>
      <p:sp>
        <p:nvSpPr>
          <p:cNvPr id="4" name="Slide Number Placeholder 3"/>
          <p:cNvSpPr>
            <a:spLocks noGrp="1"/>
          </p:cNvSpPr>
          <p:nvPr>
            <p:ph type="sldNum" sz="quarter" idx="5"/>
          </p:nvPr>
        </p:nvSpPr>
        <p:spPr/>
        <p:txBody>
          <a:bodyPr/>
          <a:lstStyle/>
          <a:p>
            <a:fld id="{10D28AFF-B84D-8F49-BA9B-C42DFE722FCF}" type="slidenum">
              <a:rPr lang="en-DK" smtClean="0"/>
              <a:t>6</a:t>
            </a:fld>
            <a:endParaRPr lang="en-DK"/>
          </a:p>
        </p:txBody>
      </p:sp>
    </p:spTree>
    <p:extLst>
      <p:ext uri="{BB962C8B-B14F-4D97-AF65-F5344CB8AC3E}">
        <p14:creationId xmlns:p14="http://schemas.microsoft.com/office/powerpoint/2010/main" val="4258649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Also important to have open data, how was our data measured, from which technology was obtained, what are the units, where to find it how to access it </a:t>
            </a:r>
          </a:p>
        </p:txBody>
      </p:sp>
      <p:sp>
        <p:nvSpPr>
          <p:cNvPr id="4" name="Slide Number Placeholder 3"/>
          <p:cNvSpPr>
            <a:spLocks noGrp="1"/>
          </p:cNvSpPr>
          <p:nvPr>
            <p:ph type="sldNum" sz="quarter" idx="5"/>
          </p:nvPr>
        </p:nvSpPr>
        <p:spPr/>
        <p:txBody>
          <a:bodyPr/>
          <a:lstStyle/>
          <a:p>
            <a:fld id="{10D28AFF-B84D-8F49-BA9B-C42DFE722FCF}" type="slidenum">
              <a:rPr lang="en-DK" smtClean="0"/>
              <a:t>7</a:t>
            </a:fld>
            <a:endParaRPr lang="en-DK"/>
          </a:p>
        </p:txBody>
      </p:sp>
    </p:spTree>
    <p:extLst>
      <p:ext uri="{BB962C8B-B14F-4D97-AF65-F5344CB8AC3E}">
        <p14:creationId xmlns:p14="http://schemas.microsoft.com/office/powerpoint/2010/main" val="1793952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If you have open science, open source and open data then Nextflow to orchestrate the anaylses then you have an open community. </a:t>
            </a:r>
          </a:p>
          <a:p>
            <a:endParaRPr lang="en-DK" dirty="0"/>
          </a:p>
          <a:p>
            <a:r>
              <a:rPr lang="en-DK" dirty="0"/>
              <a:t>Nextflow advocates for an open community with multiple channels to interact and connect people, forrums, Slack channels, conferences, hackathons regularly organized </a:t>
            </a:r>
          </a:p>
          <a:p>
            <a:endParaRPr lang="en-DK" dirty="0"/>
          </a:p>
          <a:p>
            <a:r>
              <a:rPr lang="en-DK" dirty="0"/>
              <a:t>Nf-core initiative develop, curate and maintain &gt; 100 bioinformatics pipelnes, for example in nf-core collection of nesxtflow pipelines)</a:t>
            </a:r>
          </a:p>
        </p:txBody>
      </p:sp>
      <p:sp>
        <p:nvSpPr>
          <p:cNvPr id="4" name="Slide Number Placeholder 3"/>
          <p:cNvSpPr>
            <a:spLocks noGrp="1"/>
          </p:cNvSpPr>
          <p:nvPr>
            <p:ph type="sldNum" sz="quarter" idx="5"/>
          </p:nvPr>
        </p:nvSpPr>
        <p:spPr/>
        <p:txBody>
          <a:bodyPr/>
          <a:lstStyle/>
          <a:p>
            <a:fld id="{10D28AFF-B84D-8F49-BA9B-C42DFE722FCF}" type="slidenum">
              <a:rPr lang="en-DK" smtClean="0"/>
              <a:t>8</a:t>
            </a:fld>
            <a:endParaRPr lang="en-DK"/>
          </a:p>
        </p:txBody>
      </p:sp>
    </p:spTree>
    <p:extLst>
      <p:ext uri="{BB962C8B-B14F-4D97-AF65-F5344CB8AC3E}">
        <p14:creationId xmlns:p14="http://schemas.microsoft.com/office/powerpoint/2010/main" val="1414112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Originally thought for Genomics data with large files and heterogeneity of the data</a:t>
            </a:r>
          </a:p>
          <a:p>
            <a:r>
              <a:rPr lang="en-DK" dirty="0"/>
              <a:t>Files in different formats and sizes</a:t>
            </a:r>
          </a:p>
          <a:p>
            <a:r>
              <a:rPr lang="en-DK" dirty="0"/>
              <a:t>Parallel process</a:t>
            </a:r>
          </a:p>
          <a:p>
            <a:r>
              <a:rPr lang="en-DK" dirty="0"/>
              <a:t>D</a:t>
            </a:r>
            <a:r>
              <a:rPr lang="en-GB" dirty="0" err="1"/>
              <a:t>i</a:t>
            </a:r>
            <a:r>
              <a:rPr lang="en-DK" dirty="0"/>
              <a:t>fferent software</a:t>
            </a:r>
          </a:p>
          <a:p>
            <a:r>
              <a:rPr lang="en-DK" dirty="0"/>
              <a:t>Different programming languages</a:t>
            </a:r>
          </a:p>
          <a:p>
            <a:r>
              <a:rPr lang="en-DK" dirty="0"/>
              <a:t>Decisions may be need to be taken at some point of the pipeline on the fly, this software or another, etc…</a:t>
            </a:r>
          </a:p>
          <a:p>
            <a:endParaRPr lang="en-DK" dirty="0"/>
          </a:p>
          <a:p>
            <a:r>
              <a:rPr lang="en-DK" dirty="0"/>
              <a:t>Nextflow can handle all that!</a:t>
            </a:r>
          </a:p>
          <a:p>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9</a:t>
            </a:fld>
            <a:endParaRPr lang="en-DK"/>
          </a:p>
        </p:txBody>
      </p:sp>
    </p:spTree>
    <p:extLst>
      <p:ext uri="{BB962C8B-B14F-4D97-AF65-F5344CB8AC3E}">
        <p14:creationId xmlns:p14="http://schemas.microsoft.com/office/powerpoint/2010/main" val="2316419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Here I wanted to show an example of a Nextflow pipeline, this one is called nf-core pipeline rnaseq and as it names indicates it is to process RNAseq data. </a:t>
            </a:r>
          </a:p>
          <a:p>
            <a:endParaRPr lang="en-DK" dirty="0"/>
          </a:p>
          <a:p>
            <a:r>
              <a:rPr lang="en-DK" dirty="0"/>
              <a:t>Usually Nextflow pipelines are represented in these metromaps.</a:t>
            </a:r>
            <a:br>
              <a:rPr lang="en-DK" dirty="0"/>
            </a:br>
            <a:endParaRPr lang="en-DK" dirty="0"/>
          </a:p>
          <a:p>
            <a:r>
              <a:rPr lang="en-DK" dirty="0"/>
              <a:t>And as you can see here the pipeline has different input data to start and from different points, it covers different stages of RNA seq processing, inside the pipelines</a:t>
            </a:r>
          </a:p>
          <a:p>
            <a:endParaRPr lang="en-DK" dirty="0"/>
          </a:p>
          <a:p>
            <a:r>
              <a:rPr lang="en-DK" dirty="0"/>
              <a:t>Each node is a different process and the output of the processes become the input of the next process. You can have also different final results</a:t>
            </a:r>
          </a:p>
        </p:txBody>
      </p:sp>
      <p:sp>
        <p:nvSpPr>
          <p:cNvPr id="4" name="Slide Number Placeholder 3"/>
          <p:cNvSpPr>
            <a:spLocks noGrp="1"/>
          </p:cNvSpPr>
          <p:nvPr>
            <p:ph type="sldNum" sz="quarter" idx="5"/>
          </p:nvPr>
        </p:nvSpPr>
        <p:spPr/>
        <p:txBody>
          <a:bodyPr/>
          <a:lstStyle/>
          <a:p>
            <a:fld id="{10D28AFF-B84D-8F49-BA9B-C42DFE722FCF}" type="slidenum">
              <a:rPr lang="en-DK" smtClean="0"/>
              <a:t>10</a:t>
            </a:fld>
            <a:endParaRPr lang="en-DK"/>
          </a:p>
        </p:txBody>
      </p:sp>
    </p:spTree>
    <p:extLst>
      <p:ext uri="{BB962C8B-B14F-4D97-AF65-F5344CB8AC3E}">
        <p14:creationId xmlns:p14="http://schemas.microsoft.com/office/powerpoint/2010/main" val="3837208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Harding"/>
              </a:rPr>
              <a:t>But why do we need such a community effort as the one supporting and sustaining </a:t>
            </a:r>
            <a:r>
              <a:rPr lang="en-GB" b="0" i="0" dirty="0" err="1">
                <a:solidFill>
                  <a:srgbClr val="222222"/>
                </a:solidFill>
                <a:effectLst/>
                <a:latin typeface="Harding"/>
              </a:rPr>
              <a:t>Nextflow</a:t>
            </a:r>
            <a:r>
              <a:rPr lang="en-GB" b="0" i="0" dirty="0">
                <a:solidFill>
                  <a:srgbClr val="222222"/>
                </a:solidFill>
                <a:effectLst/>
                <a:latin typeface="Harding"/>
              </a:rPr>
              <a:t>?</a:t>
            </a:r>
          </a:p>
          <a:p>
            <a:endParaRPr lang="en-GB" b="0" i="0" dirty="0">
              <a:solidFill>
                <a:srgbClr val="222222"/>
              </a:solidFill>
              <a:effectLst/>
              <a:latin typeface="Harding"/>
            </a:endParaRPr>
          </a:p>
          <a:p>
            <a:r>
              <a:rPr lang="en-GB" b="0" i="0" dirty="0">
                <a:solidFill>
                  <a:srgbClr val="222222"/>
                </a:solidFill>
                <a:effectLst/>
                <a:latin typeface="Harding"/>
              </a:rPr>
              <a:t>Reproducibility and repeatability are very challenging even if you are very careful with what you do.</a:t>
            </a:r>
          </a:p>
          <a:p>
            <a:endParaRPr lang="en-GB" b="0" i="0" dirty="0">
              <a:solidFill>
                <a:srgbClr val="222222"/>
              </a:solidFill>
              <a:effectLst/>
              <a:latin typeface="Harding"/>
            </a:endParaRPr>
          </a:p>
          <a:p>
            <a:r>
              <a:rPr lang="en-GB" b="0" i="0" dirty="0">
                <a:solidFill>
                  <a:srgbClr val="222222"/>
                </a:solidFill>
                <a:effectLst/>
                <a:latin typeface="Harding"/>
              </a:rPr>
              <a:t>One of the initial papers describing </a:t>
            </a:r>
            <a:r>
              <a:rPr lang="en-GB" b="0" i="0" dirty="0" err="1">
                <a:solidFill>
                  <a:srgbClr val="222222"/>
                </a:solidFill>
                <a:effectLst/>
                <a:latin typeface="Harding"/>
              </a:rPr>
              <a:t>Nextflow</a:t>
            </a:r>
            <a:r>
              <a:rPr lang="en-GB" b="0" i="0" dirty="0">
                <a:solidFill>
                  <a:srgbClr val="222222"/>
                </a:solidFill>
                <a:effectLst/>
                <a:latin typeface="Harding"/>
              </a:rPr>
              <a:t> they showed </a:t>
            </a:r>
            <a:r>
              <a:rPr lang="en-GB" b="0" i="0" dirty="0" err="1">
                <a:solidFill>
                  <a:srgbClr val="222222"/>
                </a:solidFill>
                <a:effectLst/>
                <a:latin typeface="Harding"/>
              </a:rPr>
              <a:t>differents</a:t>
            </a:r>
            <a:r>
              <a:rPr lang="en-GB" b="0" i="0" dirty="0">
                <a:solidFill>
                  <a:srgbClr val="222222"/>
                </a:solidFill>
                <a:effectLst/>
                <a:latin typeface="Harding"/>
              </a:rPr>
              <a:t> in gene annotation of genes depending on which environment the pipeline was executed. See the differences running in Mac, Amazon Linux or Debian Linux. And how the results were the same running in Mac or Amazon using </a:t>
            </a:r>
            <a:r>
              <a:rPr lang="en-GB" b="0" i="0" dirty="0" err="1">
                <a:solidFill>
                  <a:srgbClr val="222222"/>
                </a:solidFill>
                <a:effectLst/>
                <a:latin typeface="Harding"/>
              </a:rPr>
              <a:t>Nextflow</a:t>
            </a:r>
            <a:r>
              <a:rPr lang="en-GB" b="0" i="0" dirty="0">
                <a:solidFill>
                  <a:srgbClr val="222222"/>
                </a:solidFill>
                <a:effectLst/>
                <a:latin typeface="Harding"/>
              </a:rPr>
              <a:t> in a </a:t>
            </a:r>
            <a:r>
              <a:rPr lang="en-GB" b="0" i="0" dirty="0" err="1">
                <a:solidFill>
                  <a:srgbClr val="222222"/>
                </a:solidFill>
                <a:effectLst/>
                <a:latin typeface="Harding"/>
              </a:rPr>
              <a:t>containerazed</a:t>
            </a:r>
            <a:r>
              <a:rPr lang="en-GB" b="0" i="0" dirty="0">
                <a:solidFill>
                  <a:srgbClr val="222222"/>
                </a:solidFill>
                <a:effectLst/>
                <a:latin typeface="Harding"/>
              </a:rPr>
              <a:t> </a:t>
            </a:r>
            <a:r>
              <a:rPr lang="en-GB" b="0" i="0" dirty="0" err="1">
                <a:solidFill>
                  <a:srgbClr val="222222"/>
                </a:solidFill>
                <a:effectLst/>
                <a:latin typeface="Harding"/>
              </a:rPr>
              <a:t>environement</a:t>
            </a:r>
            <a:r>
              <a:rPr lang="en-GB" b="0" i="0" dirty="0">
                <a:solidFill>
                  <a:srgbClr val="222222"/>
                </a:solidFill>
                <a:effectLst/>
                <a:latin typeface="Harding"/>
              </a:rPr>
              <a:t> (Docker) </a:t>
            </a:r>
          </a:p>
          <a:p>
            <a:endParaRPr lang="en-GB" b="0" i="0" dirty="0">
              <a:solidFill>
                <a:srgbClr val="222222"/>
              </a:solidFill>
              <a:effectLst/>
              <a:latin typeface="Harding"/>
            </a:endParaRPr>
          </a:p>
        </p:txBody>
      </p:sp>
      <p:sp>
        <p:nvSpPr>
          <p:cNvPr id="4" name="Slide Number Placeholder 3"/>
          <p:cNvSpPr>
            <a:spLocks noGrp="1"/>
          </p:cNvSpPr>
          <p:nvPr>
            <p:ph type="sldNum" sz="quarter" idx="5"/>
          </p:nvPr>
        </p:nvSpPr>
        <p:spPr/>
        <p:txBody>
          <a:bodyPr/>
          <a:lstStyle/>
          <a:p>
            <a:fld id="{10D28AFF-B84D-8F49-BA9B-C42DFE722FCF}" type="slidenum">
              <a:rPr lang="en-DK" smtClean="0"/>
              <a:t>11</a:t>
            </a:fld>
            <a:endParaRPr lang="en-DK"/>
          </a:p>
        </p:txBody>
      </p:sp>
    </p:spTree>
    <p:extLst>
      <p:ext uri="{BB962C8B-B14F-4D97-AF65-F5344CB8AC3E}">
        <p14:creationId xmlns:p14="http://schemas.microsoft.com/office/powerpoint/2010/main" val="2033786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D2D0E-5A2A-8A3F-2245-C1C7EB1D9AC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5621BFF9-7EAE-F4CA-625B-C35F2368DE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72094FD6-4338-C594-34B3-55FB57F7C4E5}"/>
              </a:ext>
            </a:extLst>
          </p:cNvPr>
          <p:cNvSpPr>
            <a:spLocks noGrp="1"/>
          </p:cNvSpPr>
          <p:nvPr>
            <p:ph type="dt" sz="half" idx="10"/>
          </p:nvPr>
        </p:nvSpPr>
        <p:spPr/>
        <p:txBody>
          <a:bodyPr/>
          <a:lstStyle/>
          <a:p>
            <a:fld id="{CA8EC4DC-6A87-0243-B3D5-6B53CFF3010E}" type="datetimeFigureOut">
              <a:rPr lang="en-DK" smtClean="0"/>
              <a:t>25/11/2024</a:t>
            </a:fld>
            <a:endParaRPr lang="en-DK"/>
          </a:p>
        </p:txBody>
      </p:sp>
      <p:sp>
        <p:nvSpPr>
          <p:cNvPr id="5" name="Footer Placeholder 4">
            <a:extLst>
              <a:ext uri="{FF2B5EF4-FFF2-40B4-BE49-F238E27FC236}">
                <a16:creationId xmlns:a16="http://schemas.microsoft.com/office/drawing/2014/main" id="{DC8660C2-48F6-4BA9-E8A1-1217CE635D8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7E8A1AB-DA2A-6395-B60B-143A01A1C240}"/>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966493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6A3E8-622C-96B8-DD62-C3EC91BEFBF3}"/>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C95829E5-47D5-8CA4-40BD-9412ED733F7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BE2D3A04-16E4-0D39-8230-28E4824A2E3F}"/>
              </a:ext>
            </a:extLst>
          </p:cNvPr>
          <p:cNvSpPr>
            <a:spLocks noGrp="1"/>
          </p:cNvSpPr>
          <p:nvPr>
            <p:ph type="dt" sz="half" idx="10"/>
          </p:nvPr>
        </p:nvSpPr>
        <p:spPr/>
        <p:txBody>
          <a:bodyPr/>
          <a:lstStyle/>
          <a:p>
            <a:fld id="{CA8EC4DC-6A87-0243-B3D5-6B53CFF3010E}" type="datetimeFigureOut">
              <a:rPr lang="en-DK" smtClean="0"/>
              <a:t>25/11/2024</a:t>
            </a:fld>
            <a:endParaRPr lang="en-DK"/>
          </a:p>
        </p:txBody>
      </p:sp>
      <p:sp>
        <p:nvSpPr>
          <p:cNvPr id="5" name="Footer Placeholder 4">
            <a:extLst>
              <a:ext uri="{FF2B5EF4-FFF2-40B4-BE49-F238E27FC236}">
                <a16:creationId xmlns:a16="http://schemas.microsoft.com/office/drawing/2014/main" id="{3F84B193-38D4-5B16-564D-6E7EFACFB1D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296E05B-36F3-08CF-02C9-F12F241EF11A}"/>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979883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D09065-4E3D-0EC3-F951-CFC73222803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A3A6A498-DE18-19BB-3110-F7BF0DE1B12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F4A1348B-C4D2-95EB-945E-339335FF019C}"/>
              </a:ext>
            </a:extLst>
          </p:cNvPr>
          <p:cNvSpPr>
            <a:spLocks noGrp="1"/>
          </p:cNvSpPr>
          <p:nvPr>
            <p:ph type="dt" sz="half" idx="10"/>
          </p:nvPr>
        </p:nvSpPr>
        <p:spPr/>
        <p:txBody>
          <a:bodyPr/>
          <a:lstStyle/>
          <a:p>
            <a:fld id="{CA8EC4DC-6A87-0243-B3D5-6B53CFF3010E}" type="datetimeFigureOut">
              <a:rPr lang="en-DK" smtClean="0"/>
              <a:t>25/11/2024</a:t>
            </a:fld>
            <a:endParaRPr lang="en-DK"/>
          </a:p>
        </p:txBody>
      </p:sp>
      <p:sp>
        <p:nvSpPr>
          <p:cNvPr id="5" name="Footer Placeholder 4">
            <a:extLst>
              <a:ext uri="{FF2B5EF4-FFF2-40B4-BE49-F238E27FC236}">
                <a16:creationId xmlns:a16="http://schemas.microsoft.com/office/drawing/2014/main" id="{28E8BC54-E3F7-773C-A877-52E548E5422F}"/>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289CA5B-0554-7E89-63DA-7CC26B7AEC7B}"/>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4052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2EEC-FE72-A71E-6068-7967B5FDD3CB}"/>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8E90066D-32D7-07E2-57E3-8E235529022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6282E83E-F843-288C-6A93-A97B81B52A83}"/>
              </a:ext>
            </a:extLst>
          </p:cNvPr>
          <p:cNvSpPr>
            <a:spLocks noGrp="1"/>
          </p:cNvSpPr>
          <p:nvPr>
            <p:ph type="dt" sz="half" idx="10"/>
          </p:nvPr>
        </p:nvSpPr>
        <p:spPr/>
        <p:txBody>
          <a:bodyPr/>
          <a:lstStyle/>
          <a:p>
            <a:fld id="{CA8EC4DC-6A87-0243-B3D5-6B53CFF3010E}" type="datetimeFigureOut">
              <a:rPr lang="en-DK" smtClean="0"/>
              <a:t>25/11/2024</a:t>
            </a:fld>
            <a:endParaRPr lang="en-DK"/>
          </a:p>
        </p:txBody>
      </p:sp>
      <p:sp>
        <p:nvSpPr>
          <p:cNvPr id="5" name="Footer Placeholder 4">
            <a:extLst>
              <a:ext uri="{FF2B5EF4-FFF2-40B4-BE49-F238E27FC236}">
                <a16:creationId xmlns:a16="http://schemas.microsoft.com/office/drawing/2014/main" id="{C7990944-D87C-22A3-0D49-BBAE92959606}"/>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7F47840-BC3E-640D-CC7F-10050AE198D8}"/>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15671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B82B1-2932-D85E-7466-53A06171A0B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90E8F7CB-0679-0AA4-AA9C-3B83BF27A6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9E7216-C951-A085-CF69-EB4C485B1239}"/>
              </a:ext>
            </a:extLst>
          </p:cNvPr>
          <p:cNvSpPr>
            <a:spLocks noGrp="1"/>
          </p:cNvSpPr>
          <p:nvPr>
            <p:ph type="dt" sz="half" idx="10"/>
          </p:nvPr>
        </p:nvSpPr>
        <p:spPr/>
        <p:txBody>
          <a:bodyPr/>
          <a:lstStyle/>
          <a:p>
            <a:fld id="{CA8EC4DC-6A87-0243-B3D5-6B53CFF3010E}" type="datetimeFigureOut">
              <a:rPr lang="en-DK" smtClean="0"/>
              <a:t>25/11/2024</a:t>
            </a:fld>
            <a:endParaRPr lang="en-DK"/>
          </a:p>
        </p:txBody>
      </p:sp>
      <p:sp>
        <p:nvSpPr>
          <p:cNvPr id="5" name="Footer Placeholder 4">
            <a:extLst>
              <a:ext uri="{FF2B5EF4-FFF2-40B4-BE49-F238E27FC236}">
                <a16:creationId xmlns:a16="http://schemas.microsoft.com/office/drawing/2014/main" id="{A0F490CA-25D6-24C9-6031-7BC4FAC7E5A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1F0D73A-A670-4841-7BE1-DE482791526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331270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0CD3B-DBB9-803E-C8DC-F753344C59B2}"/>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53C519D1-0E83-F2B1-548C-F384200B480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D9A9D7A9-8240-DA7D-9C92-D8B0E477E4D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61437F38-478C-9D6C-0E38-38710A5BF177}"/>
              </a:ext>
            </a:extLst>
          </p:cNvPr>
          <p:cNvSpPr>
            <a:spLocks noGrp="1"/>
          </p:cNvSpPr>
          <p:nvPr>
            <p:ph type="dt" sz="half" idx="10"/>
          </p:nvPr>
        </p:nvSpPr>
        <p:spPr/>
        <p:txBody>
          <a:bodyPr/>
          <a:lstStyle/>
          <a:p>
            <a:fld id="{CA8EC4DC-6A87-0243-B3D5-6B53CFF3010E}" type="datetimeFigureOut">
              <a:rPr lang="en-DK" smtClean="0"/>
              <a:t>25/11/2024</a:t>
            </a:fld>
            <a:endParaRPr lang="en-DK"/>
          </a:p>
        </p:txBody>
      </p:sp>
      <p:sp>
        <p:nvSpPr>
          <p:cNvPr id="6" name="Footer Placeholder 5">
            <a:extLst>
              <a:ext uri="{FF2B5EF4-FFF2-40B4-BE49-F238E27FC236}">
                <a16:creationId xmlns:a16="http://schemas.microsoft.com/office/drawing/2014/main" id="{8182441B-9E2B-C5DF-BA98-F396E7982687}"/>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103A95BF-7C1B-2B33-88A2-74C76FCC372E}"/>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61655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2DA92-7476-1581-7765-79A7C851103D}"/>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CD26FC53-61A0-539D-EE87-7CEB1A8971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1065C05-1543-2FF4-4EED-F83BAB6B6CF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D2F84797-9939-C778-5A6A-C579912F31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B8E85DC-8B51-D85F-6D18-C418028863D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E9311227-4B67-F718-F5DB-728ABA9D2ACF}"/>
              </a:ext>
            </a:extLst>
          </p:cNvPr>
          <p:cNvSpPr>
            <a:spLocks noGrp="1"/>
          </p:cNvSpPr>
          <p:nvPr>
            <p:ph type="dt" sz="half" idx="10"/>
          </p:nvPr>
        </p:nvSpPr>
        <p:spPr/>
        <p:txBody>
          <a:bodyPr/>
          <a:lstStyle/>
          <a:p>
            <a:fld id="{CA8EC4DC-6A87-0243-B3D5-6B53CFF3010E}" type="datetimeFigureOut">
              <a:rPr lang="en-DK" smtClean="0"/>
              <a:t>25/11/2024</a:t>
            </a:fld>
            <a:endParaRPr lang="en-DK"/>
          </a:p>
        </p:txBody>
      </p:sp>
      <p:sp>
        <p:nvSpPr>
          <p:cNvPr id="8" name="Footer Placeholder 7">
            <a:extLst>
              <a:ext uri="{FF2B5EF4-FFF2-40B4-BE49-F238E27FC236}">
                <a16:creationId xmlns:a16="http://schemas.microsoft.com/office/drawing/2014/main" id="{51DE3A12-236B-8054-FAE8-E86929D9376C}"/>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DA8B5EAF-1A78-3E31-9467-0A45F611F392}"/>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2413267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0B20-9330-7E17-1A8A-8F1B1F81145B}"/>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D67AE6B2-344F-A615-9C1D-6659BA07E3E9}"/>
              </a:ext>
            </a:extLst>
          </p:cNvPr>
          <p:cNvSpPr>
            <a:spLocks noGrp="1"/>
          </p:cNvSpPr>
          <p:nvPr>
            <p:ph type="dt" sz="half" idx="10"/>
          </p:nvPr>
        </p:nvSpPr>
        <p:spPr/>
        <p:txBody>
          <a:bodyPr/>
          <a:lstStyle/>
          <a:p>
            <a:fld id="{CA8EC4DC-6A87-0243-B3D5-6B53CFF3010E}" type="datetimeFigureOut">
              <a:rPr lang="en-DK" smtClean="0"/>
              <a:t>25/11/2024</a:t>
            </a:fld>
            <a:endParaRPr lang="en-DK"/>
          </a:p>
        </p:txBody>
      </p:sp>
      <p:sp>
        <p:nvSpPr>
          <p:cNvPr id="4" name="Footer Placeholder 3">
            <a:extLst>
              <a:ext uri="{FF2B5EF4-FFF2-40B4-BE49-F238E27FC236}">
                <a16:creationId xmlns:a16="http://schemas.microsoft.com/office/drawing/2014/main" id="{4F02D77E-E048-454F-5A96-1903919B5F98}"/>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5AE18D90-0E3A-BA1E-6BCE-1972AC670F9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452910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902DED-5F97-044D-B3A7-35E5423688FD}"/>
              </a:ext>
            </a:extLst>
          </p:cNvPr>
          <p:cNvSpPr>
            <a:spLocks noGrp="1"/>
          </p:cNvSpPr>
          <p:nvPr>
            <p:ph type="dt" sz="half" idx="10"/>
          </p:nvPr>
        </p:nvSpPr>
        <p:spPr/>
        <p:txBody>
          <a:bodyPr/>
          <a:lstStyle/>
          <a:p>
            <a:fld id="{CA8EC4DC-6A87-0243-B3D5-6B53CFF3010E}" type="datetimeFigureOut">
              <a:rPr lang="en-DK" smtClean="0"/>
              <a:t>25/11/2024</a:t>
            </a:fld>
            <a:endParaRPr lang="en-DK"/>
          </a:p>
        </p:txBody>
      </p:sp>
      <p:sp>
        <p:nvSpPr>
          <p:cNvPr id="3" name="Footer Placeholder 2">
            <a:extLst>
              <a:ext uri="{FF2B5EF4-FFF2-40B4-BE49-F238E27FC236}">
                <a16:creationId xmlns:a16="http://schemas.microsoft.com/office/drawing/2014/main" id="{BFBC7B65-E44F-A1F6-A627-9A7AC49E7567}"/>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9687EEF6-C14D-1DB3-A344-02C0F99888F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240579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E58E-2C28-5725-CD9A-2429B3D97E7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05E1E9DA-4DC7-0485-5840-E0105277FA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272645AD-1E86-F095-C370-340D1A048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FE2C2D-F1D3-00E1-D9C5-636D1B5912A6}"/>
              </a:ext>
            </a:extLst>
          </p:cNvPr>
          <p:cNvSpPr>
            <a:spLocks noGrp="1"/>
          </p:cNvSpPr>
          <p:nvPr>
            <p:ph type="dt" sz="half" idx="10"/>
          </p:nvPr>
        </p:nvSpPr>
        <p:spPr/>
        <p:txBody>
          <a:bodyPr/>
          <a:lstStyle/>
          <a:p>
            <a:fld id="{CA8EC4DC-6A87-0243-B3D5-6B53CFF3010E}" type="datetimeFigureOut">
              <a:rPr lang="en-DK" smtClean="0"/>
              <a:t>25/11/2024</a:t>
            </a:fld>
            <a:endParaRPr lang="en-DK"/>
          </a:p>
        </p:txBody>
      </p:sp>
      <p:sp>
        <p:nvSpPr>
          <p:cNvPr id="6" name="Footer Placeholder 5">
            <a:extLst>
              <a:ext uri="{FF2B5EF4-FFF2-40B4-BE49-F238E27FC236}">
                <a16:creationId xmlns:a16="http://schemas.microsoft.com/office/drawing/2014/main" id="{AAA8128F-660A-78B6-67AF-6EBF394D9F70}"/>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F8F63ACE-214F-2927-19F9-6E33CAAA21D3}"/>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2931230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E9D9C-A684-A966-B576-54AC3A9158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B047545A-3C21-FE05-0CAE-D8BDD94A4F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8B181327-5393-D7CE-DB4C-2786078B9F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21D269-6B47-9756-6762-A48FAFF7B4E5}"/>
              </a:ext>
            </a:extLst>
          </p:cNvPr>
          <p:cNvSpPr>
            <a:spLocks noGrp="1"/>
          </p:cNvSpPr>
          <p:nvPr>
            <p:ph type="dt" sz="half" idx="10"/>
          </p:nvPr>
        </p:nvSpPr>
        <p:spPr/>
        <p:txBody>
          <a:bodyPr/>
          <a:lstStyle/>
          <a:p>
            <a:fld id="{CA8EC4DC-6A87-0243-B3D5-6B53CFF3010E}" type="datetimeFigureOut">
              <a:rPr lang="en-DK" smtClean="0"/>
              <a:t>25/11/2024</a:t>
            </a:fld>
            <a:endParaRPr lang="en-DK"/>
          </a:p>
        </p:txBody>
      </p:sp>
      <p:sp>
        <p:nvSpPr>
          <p:cNvPr id="6" name="Footer Placeholder 5">
            <a:extLst>
              <a:ext uri="{FF2B5EF4-FFF2-40B4-BE49-F238E27FC236}">
                <a16:creationId xmlns:a16="http://schemas.microsoft.com/office/drawing/2014/main" id="{8F4BAE54-191C-4231-8700-2D1950204A56}"/>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72D7FDD5-D0BA-C5DC-A175-5BF81EEB83FB}"/>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390069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9D6317-DA96-7C34-E913-5B8C007FDD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4A330B6A-2D94-76D0-8DFC-648D5EC77B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66F573E-F157-40C3-B9F0-B8CF32C61E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8EC4DC-6A87-0243-B3D5-6B53CFF3010E}" type="datetimeFigureOut">
              <a:rPr lang="en-DK" smtClean="0"/>
              <a:t>25/11/2024</a:t>
            </a:fld>
            <a:endParaRPr lang="en-DK"/>
          </a:p>
        </p:txBody>
      </p:sp>
      <p:sp>
        <p:nvSpPr>
          <p:cNvPr id="5" name="Footer Placeholder 4">
            <a:extLst>
              <a:ext uri="{FF2B5EF4-FFF2-40B4-BE49-F238E27FC236}">
                <a16:creationId xmlns:a16="http://schemas.microsoft.com/office/drawing/2014/main" id="{4D8A3F64-075C-4BAC-54C8-B50D8C1C0A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8F2DB903-7FC6-5F72-C8A3-198A761191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202BE1-17F3-294D-A973-D29986D31D7C}" type="slidenum">
              <a:rPr lang="en-DK" smtClean="0"/>
              <a:t>‹#›</a:t>
            </a:fld>
            <a:endParaRPr lang="en-DK"/>
          </a:p>
        </p:txBody>
      </p:sp>
    </p:spTree>
    <p:extLst>
      <p:ext uri="{BB962C8B-B14F-4D97-AF65-F5344CB8AC3E}">
        <p14:creationId xmlns:p14="http://schemas.microsoft.com/office/powerpoint/2010/main" val="158240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3" Type="http://schemas.openxmlformats.org/officeDocument/2006/relationships/hyperlink" Target="https://nf-co.re/" TargetMode="External"/><Relationship Id="rId7" Type="http://schemas.openxmlformats.org/officeDocument/2006/relationships/image" Target="../media/image32.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2.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6.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6"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30">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31">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32">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33">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34">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9" name="Freeform: Shape 35">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86E0DC7-8170-654F-39FA-466A73724362}"/>
              </a:ext>
            </a:extLst>
          </p:cNvPr>
          <p:cNvSpPr>
            <a:spLocks noGrp="1"/>
          </p:cNvSpPr>
          <p:nvPr>
            <p:ph type="ctrTitle"/>
          </p:nvPr>
        </p:nvSpPr>
        <p:spPr>
          <a:xfrm>
            <a:off x="789708" y="666351"/>
            <a:ext cx="10558405" cy="3044335"/>
          </a:xfrm>
        </p:spPr>
        <p:txBody>
          <a:bodyPr anchor="b">
            <a:normAutofit/>
          </a:bodyPr>
          <a:lstStyle/>
          <a:p>
            <a:r>
              <a:rPr lang="en-DK" sz="4800" b="1">
                <a:solidFill>
                  <a:schemeClr val="bg1"/>
                </a:solidFill>
              </a:rPr>
              <a:t>Nextflow fundamentals training</a:t>
            </a:r>
          </a:p>
        </p:txBody>
      </p:sp>
      <p:sp>
        <p:nvSpPr>
          <p:cNvPr id="3" name="Subtitle 2">
            <a:extLst>
              <a:ext uri="{FF2B5EF4-FFF2-40B4-BE49-F238E27FC236}">
                <a16:creationId xmlns:a16="http://schemas.microsoft.com/office/drawing/2014/main" id="{F1D451F5-3784-2F4E-D287-511F3B5927A8}"/>
              </a:ext>
            </a:extLst>
          </p:cNvPr>
          <p:cNvSpPr>
            <a:spLocks noGrp="1"/>
          </p:cNvSpPr>
          <p:nvPr>
            <p:ph type="subTitle" idx="1"/>
          </p:nvPr>
        </p:nvSpPr>
        <p:spPr>
          <a:xfrm>
            <a:off x="789708" y="3866064"/>
            <a:ext cx="10558405" cy="2234485"/>
          </a:xfrm>
        </p:spPr>
        <p:txBody>
          <a:bodyPr anchor="t">
            <a:normAutofit/>
          </a:bodyPr>
          <a:lstStyle/>
          <a:p>
            <a:r>
              <a:rPr lang="en-US">
                <a:solidFill>
                  <a:schemeClr val="bg1"/>
                </a:solidFill>
              </a:rPr>
              <a:t>Albert Palleja Caro</a:t>
            </a:r>
          </a:p>
          <a:p>
            <a:r>
              <a:rPr lang="en-US">
                <a:solidFill>
                  <a:schemeClr val="bg1"/>
                </a:solidFill>
              </a:rPr>
              <a:t>on behalf of </a:t>
            </a:r>
          </a:p>
          <a:p>
            <a:r>
              <a:rPr lang="en-US">
                <a:solidFill>
                  <a:schemeClr val="bg1"/>
                </a:solidFill>
              </a:rPr>
              <a:t>Data Science Platform</a:t>
            </a:r>
            <a:endParaRPr lang="en-DK">
              <a:solidFill>
                <a:schemeClr val="bg1"/>
              </a:solidFill>
            </a:endParaRPr>
          </a:p>
          <a:p>
            <a:r>
              <a:rPr lang="en-DK">
                <a:solidFill>
                  <a:schemeClr val="bg1"/>
                </a:solidFill>
              </a:rPr>
              <a:t>27th November 2024 </a:t>
            </a:r>
          </a:p>
        </p:txBody>
      </p:sp>
    </p:spTree>
    <p:extLst>
      <p:ext uri="{BB962C8B-B14F-4D97-AF65-F5344CB8AC3E}">
        <p14:creationId xmlns:p14="http://schemas.microsoft.com/office/powerpoint/2010/main" val="587526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4481-D6CA-C886-7997-F2659D54B015}"/>
              </a:ext>
            </a:extLst>
          </p:cNvPr>
          <p:cNvSpPr>
            <a:spLocks noGrp="1"/>
          </p:cNvSpPr>
          <p:nvPr>
            <p:ph type="title"/>
          </p:nvPr>
        </p:nvSpPr>
        <p:spPr>
          <a:xfrm>
            <a:off x="838200" y="0"/>
            <a:ext cx="10515600" cy="1325563"/>
          </a:xfrm>
        </p:spPr>
        <p:txBody>
          <a:bodyPr/>
          <a:lstStyle/>
          <a:p>
            <a:r>
              <a:rPr lang="en-DK" dirty="0"/>
              <a:t>A nextflow pipeline in metro map</a:t>
            </a:r>
          </a:p>
        </p:txBody>
      </p:sp>
      <p:pic>
        <p:nvPicPr>
          <p:cNvPr id="4" name="Picture 2" descr="nf-core/rnaseq metro map">
            <a:extLst>
              <a:ext uri="{FF2B5EF4-FFF2-40B4-BE49-F238E27FC236}">
                <a16:creationId xmlns:a16="http://schemas.microsoft.com/office/drawing/2014/main" id="{41BB0612-7D2E-0BAC-4041-47593CFFA5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85586"/>
            <a:ext cx="12192000"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593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screenshot of a website&#10;&#10;Description automatically generated">
            <a:extLst>
              <a:ext uri="{FF2B5EF4-FFF2-40B4-BE49-F238E27FC236}">
                <a16:creationId xmlns:a16="http://schemas.microsoft.com/office/drawing/2014/main" id="{6A440073-F123-FAA2-757D-E6640E6E036F}"/>
              </a:ext>
            </a:extLst>
          </p:cNvPr>
          <p:cNvPicPr>
            <a:picLocks noChangeAspect="1"/>
          </p:cNvPicPr>
          <p:nvPr/>
        </p:nvPicPr>
        <p:blipFill>
          <a:blip r:embed="rId3"/>
          <a:stretch>
            <a:fillRect/>
          </a:stretch>
        </p:blipFill>
        <p:spPr>
          <a:xfrm>
            <a:off x="729689" y="2441753"/>
            <a:ext cx="4423956" cy="1266688"/>
          </a:xfrm>
          <a:prstGeom prst="rect">
            <a:avLst/>
          </a:prstGeom>
        </p:spPr>
      </p:pic>
      <p:pic>
        <p:nvPicPr>
          <p:cNvPr id="9" name="Picture 8" descr="A table with numbers and a number of data&#10;&#10;Description automatically generated with medium confidence">
            <a:extLst>
              <a:ext uri="{FF2B5EF4-FFF2-40B4-BE49-F238E27FC236}">
                <a16:creationId xmlns:a16="http://schemas.microsoft.com/office/drawing/2014/main" id="{479AD4E9-443C-6FF2-ACFB-735031A1FE56}"/>
              </a:ext>
            </a:extLst>
          </p:cNvPr>
          <p:cNvPicPr>
            <a:picLocks noChangeAspect="1"/>
          </p:cNvPicPr>
          <p:nvPr/>
        </p:nvPicPr>
        <p:blipFill>
          <a:blip r:embed="rId4"/>
          <a:stretch>
            <a:fillRect/>
          </a:stretch>
        </p:blipFill>
        <p:spPr>
          <a:xfrm>
            <a:off x="729688" y="3912226"/>
            <a:ext cx="5161681" cy="2694462"/>
          </a:xfrm>
          <a:prstGeom prst="rect">
            <a:avLst/>
          </a:prstGeom>
        </p:spPr>
      </p:pic>
      <p:sp>
        <p:nvSpPr>
          <p:cNvPr id="10" name="TextBox 9">
            <a:extLst>
              <a:ext uri="{FF2B5EF4-FFF2-40B4-BE49-F238E27FC236}">
                <a16:creationId xmlns:a16="http://schemas.microsoft.com/office/drawing/2014/main" id="{6314E304-AF17-49EF-0859-090EE995A2AD}"/>
              </a:ext>
            </a:extLst>
          </p:cNvPr>
          <p:cNvSpPr txBox="1"/>
          <p:nvPr/>
        </p:nvSpPr>
        <p:spPr>
          <a:xfrm>
            <a:off x="841248" y="1599573"/>
            <a:ext cx="10506456" cy="1092607"/>
          </a:xfrm>
          <a:prstGeom prst="rect">
            <a:avLst/>
          </a:prstGeom>
          <a:noFill/>
        </p:spPr>
        <p:txBody>
          <a:bodyPr wrap="square" rtlCol="0">
            <a:spAutoFit/>
          </a:bodyPr>
          <a:lstStyle/>
          <a:p>
            <a:pPr defTabSz="713232">
              <a:spcAft>
                <a:spcPts val="600"/>
              </a:spcAft>
            </a:pPr>
            <a:r>
              <a:rPr lang="en-GB" sz="2000" kern="1200" dirty="0">
                <a:solidFill>
                  <a:schemeClr val="tx1"/>
                </a:solidFill>
                <a:latin typeface="+mn-lt"/>
                <a:ea typeface="+mn-ea"/>
                <a:cs typeface="+mn-cs"/>
              </a:rPr>
              <a:t>Reproducibility and even repeatability is challenging even if you are very careful keeping the same, params, versions, etc…!!!</a:t>
            </a:r>
          </a:p>
          <a:p>
            <a:pPr>
              <a:spcAft>
                <a:spcPts val="600"/>
              </a:spcAft>
            </a:pPr>
            <a:endParaRPr lang="en-DK" sz="2000" dirty="0"/>
          </a:p>
        </p:txBody>
      </p:sp>
      <p:sp>
        <p:nvSpPr>
          <p:cNvPr id="11" name="TextBox 10">
            <a:extLst>
              <a:ext uri="{FF2B5EF4-FFF2-40B4-BE49-F238E27FC236}">
                <a16:creationId xmlns:a16="http://schemas.microsoft.com/office/drawing/2014/main" id="{ABC9C505-246A-FBCC-8C11-EE9D4E809652}"/>
              </a:ext>
            </a:extLst>
          </p:cNvPr>
          <p:cNvSpPr txBox="1"/>
          <p:nvPr/>
        </p:nvSpPr>
        <p:spPr>
          <a:xfrm>
            <a:off x="6220166" y="4301791"/>
            <a:ext cx="5882253" cy="1400383"/>
          </a:xfrm>
          <a:prstGeom prst="rect">
            <a:avLst/>
          </a:prstGeom>
          <a:noFill/>
        </p:spPr>
        <p:txBody>
          <a:bodyPr wrap="square" rtlCol="0">
            <a:spAutoFit/>
          </a:bodyPr>
          <a:lstStyle/>
          <a:p>
            <a:pPr marL="222885" indent="-222885" defTabSz="713232">
              <a:spcAft>
                <a:spcPts val="600"/>
              </a:spcAft>
              <a:buFont typeface="Arial" panose="020B0604020202020204" pitchFamily="34" charset="0"/>
              <a:buChar char="•"/>
            </a:pPr>
            <a:r>
              <a:rPr lang="en-GB" sz="2000" kern="1200" dirty="0">
                <a:solidFill>
                  <a:schemeClr val="tx1"/>
                </a:solidFill>
                <a:latin typeface="+mn-lt"/>
                <a:ea typeface="+mn-ea"/>
                <a:cs typeface="+mn-cs"/>
              </a:rPr>
              <a:t>Gene annotation differences depending on which operation system the pipeline was executed</a:t>
            </a:r>
          </a:p>
          <a:p>
            <a:pPr marL="222885" indent="-222885" defTabSz="713232">
              <a:spcAft>
                <a:spcPts val="600"/>
              </a:spcAft>
              <a:buFont typeface="Arial" panose="020B0604020202020204" pitchFamily="34" charset="0"/>
              <a:buChar char="•"/>
            </a:pPr>
            <a:r>
              <a:rPr lang="en-GB" sz="2000" kern="1200" dirty="0">
                <a:solidFill>
                  <a:schemeClr val="tx1"/>
                </a:solidFill>
                <a:latin typeface="+mn-lt"/>
                <a:ea typeface="+mn-ea"/>
                <a:cs typeface="+mn-cs"/>
              </a:rPr>
              <a:t>This did not happen when using </a:t>
            </a:r>
            <a:r>
              <a:rPr lang="en-GB" sz="2000" kern="1200" dirty="0" err="1">
                <a:solidFill>
                  <a:schemeClr val="tx1"/>
                </a:solidFill>
                <a:latin typeface="+mn-lt"/>
                <a:ea typeface="+mn-ea"/>
                <a:cs typeface="+mn-cs"/>
              </a:rPr>
              <a:t>Nextflow</a:t>
            </a:r>
            <a:r>
              <a:rPr lang="en-GB" sz="2000" kern="1200" dirty="0">
                <a:solidFill>
                  <a:schemeClr val="tx1"/>
                </a:solidFill>
                <a:latin typeface="+mn-lt"/>
                <a:ea typeface="+mn-ea"/>
                <a:cs typeface="+mn-cs"/>
              </a:rPr>
              <a:t> + Docker on different environments </a:t>
            </a:r>
            <a:endParaRPr lang="en-DK" sz="2000" dirty="0"/>
          </a:p>
        </p:txBody>
      </p:sp>
      <p:sp>
        <p:nvSpPr>
          <p:cNvPr id="3" name="Rounded Rectangle 2">
            <a:extLst>
              <a:ext uri="{FF2B5EF4-FFF2-40B4-BE49-F238E27FC236}">
                <a16:creationId xmlns:a16="http://schemas.microsoft.com/office/drawing/2014/main" id="{01DEBFE7-6321-9E8E-8B87-9803584F616E}"/>
              </a:ext>
            </a:extLst>
          </p:cNvPr>
          <p:cNvSpPr/>
          <p:nvPr/>
        </p:nvSpPr>
        <p:spPr>
          <a:xfrm>
            <a:off x="707387" y="4917336"/>
            <a:ext cx="5242146" cy="329940"/>
          </a:xfrm>
          <a:prstGeom prst="roundRect">
            <a:avLst/>
          </a:prstGeom>
          <a:noFill/>
          <a:ln w="38100">
            <a:solidFill>
              <a:srgbClr val="61A0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025045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screenshot of a website&#10;&#10;Description automatically generated">
            <a:extLst>
              <a:ext uri="{FF2B5EF4-FFF2-40B4-BE49-F238E27FC236}">
                <a16:creationId xmlns:a16="http://schemas.microsoft.com/office/drawing/2014/main" id="{05746C81-48BB-0BB3-50ED-2AC4D12C7EE6}"/>
              </a:ext>
            </a:extLst>
          </p:cNvPr>
          <p:cNvPicPr>
            <a:picLocks noChangeAspect="1"/>
          </p:cNvPicPr>
          <p:nvPr/>
        </p:nvPicPr>
        <p:blipFill>
          <a:blip r:embed="rId3"/>
          <a:stretch>
            <a:fillRect/>
          </a:stretch>
        </p:blipFill>
        <p:spPr>
          <a:xfrm>
            <a:off x="577944" y="1624878"/>
            <a:ext cx="6467888" cy="1669132"/>
          </a:xfrm>
          <a:prstGeom prst="rect">
            <a:avLst/>
          </a:prstGeom>
        </p:spPr>
      </p:pic>
      <p:pic>
        <p:nvPicPr>
          <p:cNvPr id="12" name="Picture 11" descr="A collage of graphs and charts&#10;&#10;Description automatically generated">
            <a:extLst>
              <a:ext uri="{FF2B5EF4-FFF2-40B4-BE49-F238E27FC236}">
                <a16:creationId xmlns:a16="http://schemas.microsoft.com/office/drawing/2014/main" id="{537EF1F9-F051-86C0-52EE-304AEC69BC87}"/>
              </a:ext>
            </a:extLst>
          </p:cNvPr>
          <p:cNvPicPr>
            <a:picLocks noChangeAspect="1"/>
          </p:cNvPicPr>
          <p:nvPr/>
        </p:nvPicPr>
        <p:blipFill>
          <a:blip r:embed="rId4"/>
          <a:stretch>
            <a:fillRect/>
          </a:stretch>
        </p:blipFill>
        <p:spPr>
          <a:xfrm>
            <a:off x="7045832" y="1380864"/>
            <a:ext cx="4524746" cy="5294553"/>
          </a:xfrm>
          <a:prstGeom prst="rect">
            <a:avLst/>
          </a:prstGeom>
        </p:spPr>
      </p:pic>
      <p:sp>
        <p:nvSpPr>
          <p:cNvPr id="13" name="TextBox 12">
            <a:extLst>
              <a:ext uri="{FF2B5EF4-FFF2-40B4-BE49-F238E27FC236}">
                <a16:creationId xmlns:a16="http://schemas.microsoft.com/office/drawing/2014/main" id="{1DC73147-FF68-8146-DDBB-775C8D74A223}"/>
              </a:ext>
            </a:extLst>
          </p:cNvPr>
          <p:cNvSpPr txBox="1"/>
          <p:nvPr/>
        </p:nvSpPr>
        <p:spPr>
          <a:xfrm>
            <a:off x="383276" y="3596725"/>
            <a:ext cx="5910517" cy="2246769"/>
          </a:xfrm>
          <a:prstGeom prst="rect">
            <a:avLst/>
          </a:prstGeom>
          <a:noFill/>
        </p:spPr>
        <p:txBody>
          <a:bodyPr wrap="square" rtlCol="0">
            <a:spAutoFit/>
          </a:bodyPr>
          <a:lstStyle/>
          <a:p>
            <a:pPr>
              <a:buFont typeface="Arial" panose="020B0604020202020204" pitchFamily="34" charset="0"/>
              <a:buChar char="•"/>
            </a:pPr>
            <a:endParaRPr lang="en-GB" sz="2000" dirty="0"/>
          </a:p>
          <a:p>
            <a:pPr marL="742950" lvl="1" indent="-285750">
              <a:buFont typeface="Arial" panose="020B0604020202020204" pitchFamily="34" charset="0"/>
              <a:buChar char="•"/>
            </a:pPr>
            <a:r>
              <a:rPr lang="en-GB" sz="2000" dirty="0"/>
              <a:t>28% of all omics software resources were not accessible through URLs published</a:t>
            </a:r>
          </a:p>
          <a:p>
            <a:pPr marL="742950" lvl="1" indent="-285750">
              <a:buFont typeface="Arial" panose="020B0604020202020204" pitchFamily="34" charset="0"/>
              <a:buChar char="•"/>
            </a:pPr>
            <a:endParaRPr lang="en-GB" sz="2000" dirty="0"/>
          </a:p>
          <a:p>
            <a:pPr marL="742950" lvl="1" indent="-285750">
              <a:buFont typeface="Arial" panose="020B0604020202020204" pitchFamily="34" charset="0"/>
              <a:buChar char="•"/>
            </a:pPr>
            <a:r>
              <a:rPr lang="en-GB" sz="2000" dirty="0"/>
              <a:t>Among the tools found, 49% were difficult to install or could not be installed at all!</a:t>
            </a:r>
          </a:p>
          <a:p>
            <a:endParaRPr lang="en-DK" sz="2000" dirty="0"/>
          </a:p>
        </p:txBody>
      </p:sp>
    </p:spTree>
    <p:extLst>
      <p:ext uri="{BB962C8B-B14F-4D97-AF65-F5344CB8AC3E}">
        <p14:creationId xmlns:p14="http://schemas.microsoft.com/office/powerpoint/2010/main" val="3027772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27628323-5458-3465-A634-2F0E99B99AA0}"/>
              </a:ext>
            </a:extLst>
          </p:cNvPr>
          <p:cNvSpPr txBox="1"/>
          <p:nvPr/>
        </p:nvSpPr>
        <p:spPr>
          <a:xfrm>
            <a:off x="5545567" y="3718949"/>
            <a:ext cx="6403502" cy="2308324"/>
          </a:xfrm>
          <a:prstGeom prst="rect">
            <a:avLst/>
          </a:prstGeom>
          <a:noFill/>
        </p:spPr>
        <p:txBody>
          <a:bodyPr wrap="square" rtlCol="0">
            <a:spAutoFit/>
          </a:bodyPr>
          <a:lstStyle/>
          <a:p>
            <a:pPr marL="742950" lvl="1" indent="-285750">
              <a:buFont typeface="Arial" panose="020B0604020202020204" pitchFamily="34" charset="0"/>
              <a:buChar char="•"/>
            </a:pPr>
            <a:endParaRPr lang="en-GB" sz="2400" dirty="0"/>
          </a:p>
          <a:p>
            <a:pPr marL="742950" lvl="1" indent="-285750">
              <a:buFont typeface="Arial" panose="020B0604020202020204" pitchFamily="34" charset="0"/>
              <a:buChar char="•"/>
            </a:pPr>
            <a:r>
              <a:rPr lang="en-GB" sz="2400" dirty="0"/>
              <a:t>"First we tried to rerun the analysis with the code and the data provided by the authors. Second we reimplemented the whole method in a python package…"</a:t>
            </a:r>
          </a:p>
          <a:p>
            <a:endParaRPr lang="en-DK" sz="2400" dirty="0"/>
          </a:p>
        </p:txBody>
      </p:sp>
      <p:pic>
        <p:nvPicPr>
          <p:cNvPr id="5" name="Picture 4" descr="A cartoon of a cat and a boat&#10;&#10;Description automatically generated">
            <a:extLst>
              <a:ext uri="{FF2B5EF4-FFF2-40B4-BE49-F238E27FC236}">
                <a16:creationId xmlns:a16="http://schemas.microsoft.com/office/drawing/2014/main" id="{5FF21301-5CD2-9626-8989-5B52BBB142E0}"/>
              </a:ext>
            </a:extLst>
          </p:cNvPr>
          <p:cNvPicPr>
            <a:picLocks noChangeAspect="1"/>
          </p:cNvPicPr>
          <p:nvPr/>
        </p:nvPicPr>
        <p:blipFill>
          <a:blip r:embed="rId3"/>
          <a:stretch>
            <a:fillRect/>
          </a:stretch>
        </p:blipFill>
        <p:spPr>
          <a:xfrm>
            <a:off x="544057" y="1602324"/>
            <a:ext cx="5123666" cy="505250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FAED99B-E53B-602A-75BE-5211BA7C5D6B}"/>
              </a:ext>
            </a:extLst>
          </p:cNvPr>
          <p:cNvPicPr>
            <a:picLocks noChangeAspect="1"/>
          </p:cNvPicPr>
          <p:nvPr/>
        </p:nvPicPr>
        <p:blipFill>
          <a:blip r:embed="rId4"/>
          <a:stretch>
            <a:fillRect/>
          </a:stretch>
        </p:blipFill>
        <p:spPr>
          <a:xfrm>
            <a:off x="5965268" y="1682058"/>
            <a:ext cx="6105957" cy="1456994"/>
          </a:xfrm>
          <a:prstGeom prst="rect">
            <a:avLst/>
          </a:prstGeom>
        </p:spPr>
      </p:pic>
    </p:spTree>
    <p:extLst>
      <p:ext uri="{BB962C8B-B14F-4D97-AF65-F5344CB8AC3E}">
        <p14:creationId xmlns:p14="http://schemas.microsoft.com/office/powerpoint/2010/main" val="2389364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38DBC-68C7-6D6C-017F-7785DD487733}"/>
              </a:ext>
            </a:extLst>
          </p:cNvPr>
          <p:cNvSpPr>
            <a:spLocks noGrp="1"/>
          </p:cNvSpPr>
          <p:nvPr>
            <p:ph type="title"/>
          </p:nvPr>
        </p:nvSpPr>
        <p:spPr>
          <a:xfrm>
            <a:off x="841248" y="256032"/>
            <a:ext cx="10506456" cy="1014984"/>
          </a:xfrm>
        </p:spPr>
        <p:txBody>
          <a:bodyPr anchor="b">
            <a:normAutofit/>
          </a:bodyPr>
          <a:lstStyle/>
          <a:p>
            <a:r>
              <a:rPr lang="en-DK" dirty="0"/>
              <a:t>Nextflow is based on few primitives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706B41AE-F6C9-2E48-923B-A6F8BBC0F300}"/>
              </a:ext>
            </a:extLst>
          </p:cNvPr>
          <p:cNvSpPr txBox="1"/>
          <p:nvPr/>
        </p:nvSpPr>
        <p:spPr>
          <a:xfrm>
            <a:off x="865953" y="2493960"/>
            <a:ext cx="4993756" cy="3323987"/>
          </a:xfrm>
          <a:prstGeom prst="rect">
            <a:avLst/>
          </a:prstGeom>
          <a:noFill/>
        </p:spPr>
        <p:txBody>
          <a:bodyPr wrap="square" rtlCol="0">
            <a:spAutoFit/>
          </a:bodyPr>
          <a:lstStyle/>
          <a:p>
            <a:pPr marL="231458" indent="-231458" defTabSz="740664">
              <a:spcAft>
                <a:spcPts val="600"/>
              </a:spcAft>
              <a:buFont typeface="Arial" panose="020B0604020202020204" pitchFamily="34" charset="0"/>
              <a:buChar char="•"/>
            </a:pPr>
            <a:r>
              <a:rPr lang="en-GB" sz="2000" b="1" kern="1200" dirty="0">
                <a:solidFill>
                  <a:schemeClr val="tx1"/>
                </a:solidFill>
                <a:latin typeface="Inter"/>
                <a:ea typeface="+mn-ea"/>
                <a:cs typeface="+mn-cs"/>
              </a:rPr>
              <a:t>Process</a:t>
            </a:r>
            <a:r>
              <a:rPr lang="en-GB" sz="2000" kern="1200" dirty="0">
                <a:solidFill>
                  <a:schemeClr val="tx1"/>
                </a:solidFill>
                <a:latin typeface="Inter"/>
                <a:ea typeface="+mn-ea"/>
                <a:cs typeface="+mn-cs"/>
              </a:rPr>
              <a:t> is every step in your pipeline, and they are executed independently isolated from each other</a:t>
            </a:r>
          </a:p>
          <a:p>
            <a:pPr marL="231458" indent="-231458" defTabSz="740664">
              <a:spcAft>
                <a:spcPts val="600"/>
              </a:spcAft>
              <a:buFont typeface="Arial" panose="020B0604020202020204" pitchFamily="34" charset="0"/>
              <a:buChar char="•"/>
            </a:pPr>
            <a:r>
              <a:rPr lang="en-GB" sz="2000" kern="1200" dirty="0">
                <a:solidFill>
                  <a:schemeClr val="tx1"/>
                </a:solidFill>
                <a:latin typeface="Inter"/>
                <a:ea typeface="+mn-ea"/>
                <a:cs typeface="+mn-cs"/>
              </a:rPr>
              <a:t>We need something to share inputs and outputs between processes, these are the </a:t>
            </a:r>
            <a:r>
              <a:rPr lang="en-GB" sz="2000" b="1" kern="1200" dirty="0">
                <a:solidFill>
                  <a:schemeClr val="tx1"/>
                </a:solidFill>
                <a:latin typeface="Inter"/>
                <a:ea typeface="+mn-ea"/>
                <a:cs typeface="+mn-cs"/>
              </a:rPr>
              <a:t>channels</a:t>
            </a:r>
            <a:r>
              <a:rPr lang="en-GB" sz="2000" kern="1200" dirty="0">
                <a:solidFill>
                  <a:schemeClr val="tx1"/>
                </a:solidFill>
                <a:latin typeface="Inter"/>
                <a:ea typeface="+mn-ea"/>
                <a:cs typeface="+mn-cs"/>
              </a:rPr>
              <a:t> and there are different ways to build those</a:t>
            </a:r>
          </a:p>
          <a:p>
            <a:pPr marL="231458" indent="-231458" defTabSz="740664">
              <a:spcAft>
                <a:spcPts val="600"/>
              </a:spcAft>
              <a:buFont typeface="Arial" panose="020B0604020202020204" pitchFamily="34" charset="0"/>
              <a:buChar char="•"/>
            </a:pPr>
            <a:r>
              <a:rPr lang="en-GB" sz="2000" kern="1200" dirty="0">
                <a:solidFill>
                  <a:schemeClr val="tx1"/>
                </a:solidFill>
                <a:latin typeface="Inter"/>
                <a:ea typeface="+mn-ea"/>
                <a:cs typeface="+mn-cs"/>
              </a:rPr>
              <a:t>When you have a set of processes and channels </a:t>
            </a:r>
            <a:r>
              <a:rPr lang="en-GB" sz="2000" kern="1200" dirty="0" err="1">
                <a:solidFill>
                  <a:schemeClr val="tx1"/>
                </a:solidFill>
                <a:latin typeface="Inter"/>
                <a:ea typeface="+mn-ea"/>
                <a:cs typeface="+mn-cs"/>
              </a:rPr>
              <a:t>coonecting</a:t>
            </a:r>
            <a:r>
              <a:rPr lang="en-GB" sz="2000" kern="1200" dirty="0">
                <a:solidFill>
                  <a:schemeClr val="tx1"/>
                </a:solidFill>
                <a:latin typeface="Inter"/>
                <a:ea typeface="+mn-ea"/>
                <a:cs typeface="+mn-cs"/>
              </a:rPr>
              <a:t> them we have a </a:t>
            </a:r>
            <a:r>
              <a:rPr lang="en-GB" sz="2000" b="1" kern="1200" dirty="0">
                <a:solidFill>
                  <a:schemeClr val="tx1"/>
                </a:solidFill>
                <a:latin typeface="Inter"/>
                <a:ea typeface="+mn-ea"/>
                <a:cs typeface="+mn-cs"/>
              </a:rPr>
              <a:t>workflow</a:t>
            </a:r>
          </a:p>
        </p:txBody>
      </p:sp>
      <p:pic>
        <p:nvPicPr>
          <p:cNvPr id="3" name="Picture 2" descr="A screen shot of a diagram&#10;&#10;Description automatically generated">
            <a:extLst>
              <a:ext uri="{FF2B5EF4-FFF2-40B4-BE49-F238E27FC236}">
                <a16:creationId xmlns:a16="http://schemas.microsoft.com/office/drawing/2014/main" id="{8E4C3F2D-2E9D-6E49-20CA-C95FC6FDC2ED}"/>
              </a:ext>
            </a:extLst>
          </p:cNvPr>
          <p:cNvPicPr>
            <a:picLocks noChangeAspect="1"/>
          </p:cNvPicPr>
          <p:nvPr/>
        </p:nvPicPr>
        <p:blipFill>
          <a:blip r:embed="rId3"/>
          <a:stretch>
            <a:fillRect/>
          </a:stretch>
        </p:blipFill>
        <p:spPr>
          <a:xfrm>
            <a:off x="6385647" y="2090839"/>
            <a:ext cx="4810124" cy="4329112"/>
          </a:xfrm>
          <a:prstGeom prst="rect">
            <a:avLst/>
          </a:prstGeom>
        </p:spPr>
      </p:pic>
    </p:spTree>
    <p:extLst>
      <p:ext uri="{BB962C8B-B14F-4D97-AF65-F5344CB8AC3E}">
        <p14:creationId xmlns:p14="http://schemas.microsoft.com/office/powerpoint/2010/main" val="4158159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B14D-6889-CF0A-1FA5-4AE0E6034085}"/>
              </a:ext>
            </a:extLst>
          </p:cNvPr>
          <p:cNvSpPr>
            <a:spLocks noGrp="1"/>
          </p:cNvSpPr>
          <p:nvPr>
            <p:ph type="title"/>
          </p:nvPr>
        </p:nvSpPr>
        <p:spPr>
          <a:xfrm>
            <a:off x="673346" y="-123920"/>
            <a:ext cx="10515600" cy="1325563"/>
          </a:xfrm>
        </p:spPr>
        <p:txBody>
          <a:bodyPr/>
          <a:lstStyle/>
          <a:p>
            <a:r>
              <a:rPr lang="en-DK" dirty="0"/>
              <a:t>A Nextflow script</a:t>
            </a:r>
          </a:p>
        </p:txBody>
      </p:sp>
      <p:pic>
        <p:nvPicPr>
          <p:cNvPr id="5" name="Picture 4" descr="A black screen with white text&#10;&#10;Description automatically generated">
            <a:extLst>
              <a:ext uri="{FF2B5EF4-FFF2-40B4-BE49-F238E27FC236}">
                <a16:creationId xmlns:a16="http://schemas.microsoft.com/office/drawing/2014/main" id="{2879C4C3-9181-FC77-546C-CABCA53DBA80}"/>
              </a:ext>
            </a:extLst>
          </p:cNvPr>
          <p:cNvPicPr>
            <a:picLocks noChangeAspect="1"/>
          </p:cNvPicPr>
          <p:nvPr/>
        </p:nvPicPr>
        <p:blipFill>
          <a:blip r:embed="rId3"/>
          <a:srcRect r="47383"/>
          <a:stretch/>
        </p:blipFill>
        <p:spPr>
          <a:xfrm>
            <a:off x="8837406" y="2241349"/>
            <a:ext cx="2676450" cy="1045082"/>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0DAAA342-52E1-2FEB-00F3-ED4283FA1ACA}"/>
              </a:ext>
            </a:extLst>
          </p:cNvPr>
          <p:cNvPicPr>
            <a:picLocks noChangeAspect="1"/>
          </p:cNvPicPr>
          <p:nvPr/>
        </p:nvPicPr>
        <p:blipFill>
          <a:blip r:embed="rId4"/>
          <a:stretch>
            <a:fillRect/>
          </a:stretch>
        </p:blipFill>
        <p:spPr>
          <a:xfrm>
            <a:off x="740672" y="1218743"/>
            <a:ext cx="5419238" cy="5366212"/>
          </a:xfrm>
          <a:prstGeom prst="rect">
            <a:avLst/>
          </a:prstGeom>
        </p:spPr>
      </p:pic>
      <p:pic>
        <p:nvPicPr>
          <p:cNvPr id="9" name="Picture 8" descr="A black screen with white text&#10;&#10;Description automatically generated">
            <a:extLst>
              <a:ext uri="{FF2B5EF4-FFF2-40B4-BE49-F238E27FC236}">
                <a16:creationId xmlns:a16="http://schemas.microsoft.com/office/drawing/2014/main" id="{8708AD3A-ED99-5E54-1C54-8AE28402759A}"/>
              </a:ext>
            </a:extLst>
          </p:cNvPr>
          <p:cNvPicPr>
            <a:picLocks noChangeAspect="1"/>
          </p:cNvPicPr>
          <p:nvPr/>
        </p:nvPicPr>
        <p:blipFill>
          <a:blip r:embed="rId5"/>
          <a:stretch>
            <a:fillRect/>
          </a:stretch>
        </p:blipFill>
        <p:spPr>
          <a:xfrm>
            <a:off x="8361639" y="4439970"/>
            <a:ext cx="3713537" cy="612121"/>
          </a:xfrm>
          <a:prstGeom prst="rect">
            <a:avLst/>
          </a:prstGeom>
        </p:spPr>
      </p:pic>
      <p:sp>
        <p:nvSpPr>
          <p:cNvPr id="3" name="TextBox 2">
            <a:extLst>
              <a:ext uri="{FF2B5EF4-FFF2-40B4-BE49-F238E27FC236}">
                <a16:creationId xmlns:a16="http://schemas.microsoft.com/office/drawing/2014/main" id="{88419776-6D2A-BFE9-1130-9908EEB7E0E6}"/>
              </a:ext>
            </a:extLst>
          </p:cNvPr>
          <p:cNvSpPr txBox="1"/>
          <p:nvPr/>
        </p:nvSpPr>
        <p:spPr>
          <a:xfrm>
            <a:off x="8691632" y="1136317"/>
            <a:ext cx="3209850" cy="923330"/>
          </a:xfrm>
          <a:prstGeom prst="rect">
            <a:avLst/>
          </a:prstGeom>
          <a:noFill/>
        </p:spPr>
        <p:txBody>
          <a:bodyPr wrap="square" rtlCol="0">
            <a:spAutoFit/>
          </a:bodyPr>
          <a:lstStyle/>
          <a:p>
            <a:r>
              <a:rPr lang="en-GB" dirty="0"/>
              <a:t>The file </a:t>
            </a:r>
            <a:r>
              <a:rPr lang="en-GB" dirty="0" err="1"/>
              <a:t>nextflow.config</a:t>
            </a:r>
            <a:r>
              <a:rPr lang="en-GB" dirty="0"/>
              <a:t> is a configuration file that sets minimal environment properties</a:t>
            </a:r>
            <a:endParaRPr lang="en-DK" dirty="0"/>
          </a:p>
        </p:txBody>
      </p:sp>
      <p:sp>
        <p:nvSpPr>
          <p:cNvPr id="4" name="TextBox 3">
            <a:extLst>
              <a:ext uri="{FF2B5EF4-FFF2-40B4-BE49-F238E27FC236}">
                <a16:creationId xmlns:a16="http://schemas.microsoft.com/office/drawing/2014/main" id="{62E27220-AEF0-EFF1-37DF-BE97F73C4256}"/>
              </a:ext>
            </a:extLst>
          </p:cNvPr>
          <p:cNvSpPr txBox="1"/>
          <p:nvPr/>
        </p:nvSpPr>
        <p:spPr>
          <a:xfrm>
            <a:off x="673346" y="832311"/>
            <a:ext cx="3241337" cy="369332"/>
          </a:xfrm>
          <a:prstGeom prst="rect">
            <a:avLst/>
          </a:prstGeom>
          <a:noFill/>
        </p:spPr>
        <p:txBody>
          <a:bodyPr wrap="none" rtlCol="0">
            <a:spAutoFit/>
          </a:bodyPr>
          <a:lstStyle/>
          <a:p>
            <a:r>
              <a:rPr lang="en-GB" b="1" i="0" dirty="0">
                <a:effectLst/>
                <a:latin typeface="Inter"/>
              </a:rPr>
              <a:t>The .</a:t>
            </a:r>
            <a:r>
              <a:rPr lang="en-GB" b="1" i="0" dirty="0" err="1">
                <a:effectLst/>
                <a:latin typeface="Inter"/>
              </a:rPr>
              <a:t>nf</a:t>
            </a:r>
            <a:r>
              <a:rPr lang="en-GB" b="1" i="0" dirty="0">
                <a:effectLst/>
                <a:latin typeface="Inter"/>
              </a:rPr>
              <a:t> files</a:t>
            </a:r>
            <a:r>
              <a:rPr lang="en-GB" b="0" i="0" dirty="0">
                <a:effectLst/>
                <a:latin typeface="Inter"/>
              </a:rPr>
              <a:t> are workflow scripts</a:t>
            </a:r>
            <a:endParaRPr lang="en-DK" dirty="0"/>
          </a:p>
        </p:txBody>
      </p:sp>
      <p:sp>
        <p:nvSpPr>
          <p:cNvPr id="6" name="Right Bracket 5">
            <a:extLst>
              <a:ext uri="{FF2B5EF4-FFF2-40B4-BE49-F238E27FC236}">
                <a16:creationId xmlns:a16="http://schemas.microsoft.com/office/drawing/2014/main" id="{04562E3E-CB5A-E651-5DEB-4B34B6015943}"/>
              </a:ext>
            </a:extLst>
          </p:cNvPr>
          <p:cNvSpPr/>
          <p:nvPr/>
        </p:nvSpPr>
        <p:spPr>
          <a:xfrm>
            <a:off x="7554015" y="1924664"/>
            <a:ext cx="210729" cy="3008671"/>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8" name="TextBox 7">
            <a:extLst>
              <a:ext uri="{FF2B5EF4-FFF2-40B4-BE49-F238E27FC236}">
                <a16:creationId xmlns:a16="http://schemas.microsoft.com/office/drawing/2014/main" id="{0C9C1770-5529-80BD-94F3-53E3B06A0365}"/>
              </a:ext>
            </a:extLst>
          </p:cNvPr>
          <p:cNvSpPr txBox="1"/>
          <p:nvPr/>
        </p:nvSpPr>
        <p:spPr>
          <a:xfrm>
            <a:off x="7889631" y="3101765"/>
            <a:ext cx="2286000" cy="369332"/>
          </a:xfrm>
          <a:prstGeom prst="rect">
            <a:avLst/>
          </a:prstGeom>
          <a:noFill/>
        </p:spPr>
        <p:txBody>
          <a:bodyPr wrap="square" rtlCol="0">
            <a:spAutoFit/>
          </a:bodyPr>
          <a:lstStyle/>
          <a:p>
            <a:r>
              <a:rPr lang="en-DK" dirty="0"/>
              <a:t>Process</a:t>
            </a:r>
          </a:p>
        </p:txBody>
      </p:sp>
      <p:sp>
        <p:nvSpPr>
          <p:cNvPr id="10" name="Right Bracket 9">
            <a:extLst>
              <a:ext uri="{FF2B5EF4-FFF2-40B4-BE49-F238E27FC236}">
                <a16:creationId xmlns:a16="http://schemas.microsoft.com/office/drawing/2014/main" id="{4E34C486-5415-D7F0-149A-F0B3FA7E260C}"/>
              </a:ext>
            </a:extLst>
          </p:cNvPr>
          <p:cNvSpPr/>
          <p:nvPr/>
        </p:nvSpPr>
        <p:spPr>
          <a:xfrm>
            <a:off x="7533642" y="5252723"/>
            <a:ext cx="210729" cy="1322610"/>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1" name="TextBox 10">
            <a:extLst>
              <a:ext uri="{FF2B5EF4-FFF2-40B4-BE49-F238E27FC236}">
                <a16:creationId xmlns:a16="http://schemas.microsoft.com/office/drawing/2014/main" id="{06CC559B-6E41-2141-8AA5-CA6468B736FC}"/>
              </a:ext>
            </a:extLst>
          </p:cNvPr>
          <p:cNvSpPr txBox="1"/>
          <p:nvPr/>
        </p:nvSpPr>
        <p:spPr>
          <a:xfrm>
            <a:off x="7889631" y="5697964"/>
            <a:ext cx="2286000" cy="369332"/>
          </a:xfrm>
          <a:prstGeom prst="rect">
            <a:avLst/>
          </a:prstGeom>
          <a:noFill/>
        </p:spPr>
        <p:txBody>
          <a:bodyPr wrap="square" rtlCol="0">
            <a:spAutoFit/>
          </a:bodyPr>
          <a:lstStyle/>
          <a:p>
            <a:r>
              <a:rPr lang="en-DK" dirty="0"/>
              <a:t>Workflow</a:t>
            </a:r>
          </a:p>
        </p:txBody>
      </p:sp>
      <p:sp>
        <p:nvSpPr>
          <p:cNvPr id="12" name="Right Bracket 11">
            <a:extLst>
              <a:ext uri="{FF2B5EF4-FFF2-40B4-BE49-F238E27FC236}">
                <a16:creationId xmlns:a16="http://schemas.microsoft.com/office/drawing/2014/main" id="{03034A1A-2548-BACD-2DB0-7376613E557C}"/>
              </a:ext>
            </a:extLst>
          </p:cNvPr>
          <p:cNvSpPr/>
          <p:nvPr/>
        </p:nvSpPr>
        <p:spPr>
          <a:xfrm>
            <a:off x="6288154" y="2151457"/>
            <a:ext cx="210729" cy="544851"/>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3" name="TextBox 12">
            <a:extLst>
              <a:ext uri="{FF2B5EF4-FFF2-40B4-BE49-F238E27FC236}">
                <a16:creationId xmlns:a16="http://schemas.microsoft.com/office/drawing/2014/main" id="{19B606B2-EB35-D06F-A1A8-58B2A74D9F3A}"/>
              </a:ext>
            </a:extLst>
          </p:cNvPr>
          <p:cNvSpPr txBox="1"/>
          <p:nvPr/>
        </p:nvSpPr>
        <p:spPr>
          <a:xfrm>
            <a:off x="6627127" y="2244052"/>
            <a:ext cx="2286000" cy="369332"/>
          </a:xfrm>
          <a:prstGeom prst="rect">
            <a:avLst/>
          </a:prstGeom>
          <a:noFill/>
        </p:spPr>
        <p:txBody>
          <a:bodyPr wrap="square" rtlCol="0">
            <a:spAutoFit/>
          </a:bodyPr>
          <a:lstStyle/>
          <a:p>
            <a:r>
              <a:rPr lang="en-DK" dirty="0"/>
              <a:t>Directives</a:t>
            </a:r>
          </a:p>
        </p:txBody>
      </p:sp>
      <p:sp>
        <p:nvSpPr>
          <p:cNvPr id="14" name="Right Bracket 13">
            <a:extLst>
              <a:ext uri="{FF2B5EF4-FFF2-40B4-BE49-F238E27FC236}">
                <a16:creationId xmlns:a16="http://schemas.microsoft.com/office/drawing/2014/main" id="{CA09A9EF-6D4F-E445-F2E8-0A124F75976A}"/>
              </a:ext>
            </a:extLst>
          </p:cNvPr>
          <p:cNvSpPr/>
          <p:nvPr/>
        </p:nvSpPr>
        <p:spPr>
          <a:xfrm>
            <a:off x="6288154" y="3915507"/>
            <a:ext cx="215027" cy="946633"/>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5" name="TextBox 14">
            <a:extLst>
              <a:ext uri="{FF2B5EF4-FFF2-40B4-BE49-F238E27FC236}">
                <a16:creationId xmlns:a16="http://schemas.microsoft.com/office/drawing/2014/main" id="{64F79077-5713-D9F7-C7DF-F14813212915}"/>
              </a:ext>
            </a:extLst>
          </p:cNvPr>
          <p:cNvSpPr txBox="1"/>
          <p:nvPr/>
        </p:nvSpPr>
        <p:spPr>
          <a:xfrm>
            <a:off x="6632858" y="4065657"/>
            <a:ext cx="677947" cy="646331"/>
          </a:xfrm>
          <a:prstGeom prst="rect">
            <a:avLst/>
          </a:prstGeom>
          <a:noFill/>
        </p:spPr>
        <p:txBody>
          <a:bodyPr wrap="square" rtlCol="0">
            <a:spAutoFit/>
          </a:bodyPr>
          <a:lstStyle/>
          <a:p>
            <a:r>
              <a:rPr lang="en-DK" dirty="0"/>
              <a:t>Code block</a:t>
            </a:r>
          </a:p>
        </p:txBody>
      </p:sp>
      <p:sp>
        <p:nvSpPr>
          <p:cNvPr id="17" name="Right Bracket 16">
            <a:extLst>
              <a:ext uri="{FF2B5EF4-FFF2-40B4-BE49-F238E27FC236}">
                <a16:creationId xmlns:a16="http://schemas.microsoft.com/office/drawing/2014/main" id="{805B4A3D-6CF6-DAF8-D7C4-A5DE45745B8B}"/>
              </a:ext>
            </a:extLst>
          </p:cNvPr>
          <p:cNvSpPr/>
          <p:nvPr/>
        </p:nvSpPr>
        <p:spPr>
          <a:xfrm>
            <a:off x="6295900" y="5409314"/>
            <a:ext cx="210729" cy="544851"/>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8" name="TextBox 17">
            <a:extLst>
              <a:ext uri="{FF2B5EF4-FFF2-40B4-BE49-F238E27FC236}">
                <a16:creationId xmlns:a16="http://schemas.microsoft.com/office/drawing/2014/main" id="{600246F3-DFE7-AD4B-1A72-6F4D00F46D12}"/>
              </a:ext>
            </a:extLst>
          </p:cNvPr>
          <p:cNvSpPr txBox="1"/>
          <p:nvPr/>
        </p:nvSpPr>
        <p:spPr>
          <a:xfrm>
            <a:off x="6557128" y="5513298"/>
            <a:ext cx="1124140" cy="369332"/>
          </a:xfrm>
          <a:prstGeom prst="rect">
            <a:avLst/>
          </a:prstGeom>
          <a:noFill/>
        </p:spPr>
        <p:txBody>
          <a:bodyPr wrap="square" rtlCol="0">
            <a:spAutoFit/>
          </a:bodyPr>
          <a:lstStyle/>
          <a:p>
            <a:r>
              <a:rPr lang="en-DK" dirty="0"/>
              <a:t>Channel</a:t>
            </a:r>
          </a:p>
        </p:txBody>
      </p:sp>
      <p:sp>
        <p:nvSpPr>
          <p:cNvPr id="19" name="TextBox 18">
            <a:extLst>
              <a:ext uri="{FF2B5EF4-FFF2-40B4-BE49-F238E27FC236}">
                <a16:creationId xmlns:a16="http://schemas.microsoft.com/office/drawing/2014/main" id="{428304E2-169E-F072-BA4B-B5D5FD4AF59F}"/>
              </a:ext>
            </a:extLst>
          </p:cNvPr>
          <p:cNvSpPr txBox="1"/>
          <p:nvPr/>
        </p:nvSpPr>
        <p:spPr>
          <a:xfrm>
            <a:off x="8245300" y="4019460"/>
            <a:ext cx="2118792" cy="369362"/>
          </a:xfrm>
          <a:prstGeom prst="rect">
            <a:avLst/>
          </a:prstGeom>
          <a:noFill/>
        </p:spPr>
        <p:txBody>
          <a:bodyPr wrap="square" rtlCol="0">
            <a:spAutoFit/>
          </a:bodyPr>
          <a:lstStyle/>
          <a:p>
            <a:r>
              <a:rPr lang="en-DK" dirty="0"/>
              <a:t>How to run it:</a:t>
            </a:r>
          </a:p>
        </p:txBody>
      </p:sp>
    </p:spTree>
    <p:extLst>
      <p:ext uri="{BB962C8B-B14F-4D97-AF65-F5344CB8AC3E}">
        <p14:creationId xmlns:p14="http://schemas.microsoft.com/office/powerpoint/2010/main" val="2839957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38DBC-68C7-6D6C-017F-7785DD487733}"/>
              </a:ext>
            </a:extLst>
          </p:cNvPr>
          <p:cNvSpPr>
            <a:spLocks noGrp="1"/>
          </p:cNvSpPr>
          <p:nvPr>
            <p:ph type="title"/>
          </p:nvPr>
        </p:nvSpPr>
        <p:spPr>
          <a:xfrm>
            <a:off x="841248" y="256032"/>
            <a:ext cx="10506456" cy="1014984"/>
          </a:xfrm>
        </p:spPr>
        <p:txBody>
          <a:bodyPr anchor="b">
            <a:normAutofit/>
          </a:bodyPr>
          <a:lstStyle/>
          <a:p>
            <a:r>
              <a:rPr lang="en-DK" dirty="0"/>
              <a:t>Nextflow – Interesting features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4ED1E0DF-EDC1-3C8D-4260-6E8D921CEC55}"/>
              </a:ext>
            </a:extLst>
          </p:cNvPr>
          <p:cNvSpPr txBox="1"/>
          <p:nvPr/>
        </p:nvSpPr>
        <p:spPr>
          <a:xfrm>
            <a:off x="836996" y="2104721"/>
            <a:ext cx="4501919" cy="3785652"/>
          </a:xfrm>
          <a:prstGeom prst="rect">
            <a:avLst/>
          </a:prstGeom>
          <a:noFill/>
        </p:spPr>
        <p:txBody>
          <a:bodyPr wrap="square" rtlCol="0">
            <a:spAutoFit/>
          </a:bodyPr>
          <a:lstStyle/>
          <a:p>
            <a:pPr marL="285750" indent="-285750">
              <a:buFont typeface="Arial" panose="020B0604020202020204" pitchFamily="34" charset="0"/>
              <a:buChar char="•"/>
            </a:pPr>
            <a:r>
              <a:rPr lang="en-GB" sz="2000" b="0" i="0" dirty="0">
                <a:effectLst/>
                <a:latin typeface="Inter"/>
              </a:rPr>
              <a:t>Implicit </a:t>
            </a:r>
            <a:r>
              <a:rPr lang="en-GB" sz="2000" b="1" i="0" dirty="0">
                <a:effectLst/>
                <a:latin typeface="Inter"/>
              </a:rPr>
              <a:t>parallelism</a:t>
            </a:r>
            <a:r>
              <a:rPr lang="en-GB" sz="2000" b="0" i="0" dirty="0">
                <a:effectLst/>
                <a:latin typeface="Inter"/>
              </a:rPr>
              <a:t> (tasks in a process are run by default in parallel)</a:t>
            </a:r>
          </a:p>
          <a:p>
            <a:pPr marL="285750" indent="-285750">
              <a:buFont typeface="Arial" panose="020B0604020202020204" pitchFamily="34" charset="0"/>
              <a:buChar char="•"/>
            </a:pPr>
            <a:endParaRPr lang="en-GB" sz="2000" b="0" i="0" dirty="0">
              <a:effectLst/>
              <a:latin typeface="Inter"/>
            </a:endParaRPr>
          </a:p>
          <a:p>
            <a:pPr marL="285750" indent="-285750">
              <a:buFont typeface="Arial" panose="020B0604020202020204" pitchFamily="34" charset="0"/>
              <a:buChar char="•"/>
            </a:pPr>
            <a:r>
              <a:rPr lang="en-GB" sz="2000" b="1" i="0" dirty="0" err="1">
                <a:effectLst/>
                <a:latin typeface="Inter"/>
              </a:rPr>
              <a:t>Reentrancy</a:t>
            </a:r>
            <a:r>
              <a:rPr lang="en-GB" sz="2000" b="0" i="0" dirty="0">
                <a:effectLst/>
                <a:latin typeface="Inter"/>
              </a:rPr>
              <a:t> (resume partial runs, do not need to rerun the entire pipeline</a:t>
            </a:r>
            <a:r>
              <a:rPr lang="en-GB" sz="2000" dirty="0">
                <a:latin typeface="Inter"/>
              </a:rPr>
              <a:t> when something went wrong, it starts from wherever it stopped</a:t>
            </a:r>
            <a:r>
              <a:rPr lang="en-GB" sz="2000" b="0" i="0" dirty="0">
                <a:effectLst/>
                <a:latin typeface="Inter"/>
              </a:rPr>
              <a:t>)</a:t>
            </a:r>
          </a:p>
          <a:p>
            <a:pPr marL="285750" indent="-285750">
              <a:buFont typeface="Arial" panose="020B0604020202020204" pitchFamily="34" charset="0"/>
              <a:buChar char="•"/>
            </a:pPr>
            <a:endParaRPr lang="en-GB" sz="2000" b="0" i="0" dirty="0">
              <a:effectLst/>
              <a:latin typeface="Inter"/>
            </a:endParaRPr>
          </a:p>
          <a:p>
            <a:pPr marL="285750" indent="-285750">
              <a:buFont typeface="Arial" panose="020B0604020202020204" pitchFamily="34" charset="0"/>
              <a:buChar char="•"/>
            </a:pPr>
            <a:r>
              <a:rPr lang="en-GB" sz="2000" b="1" i="0" dirty="0">
                <a:effectLst/>
                <a:latin typeface="Inter"/>
              </a:rPr>
              <a:t>Reusability</a:t>
            </a:r>
            <a:r>
              <a:rPr lang="en-GB" sz="2000" b="0" i="0" dirty="0">
                <a:effectLst/>
                <a:latin typeface="Inter"/>
              </a:rPr>
              <a:t> (reuse different modules, </a:t>
            </a:r>
            <a:r>
              <a:rPr lang="en-GB" sz="2000" b="0" i="0" dirty="0" err="1">
                <a:effectLst/>
                <a:latin typeface="Inter"/>
              </a:rPr>
              <a:t>subworkflows</a:t>
            </a:r>
            <a:r>
              <a:rPr lang="en-GB" sz="2000" b="0" i="0" dirty="0">
                <a:effectLst/>
                <a:latin typeface="Inter"/>
              </a:rPr>
              <a:t>, </a:t>
            </a:r>
            <a:r>
              <a:rPr lang="en-GB" sz="2000" dirty="0">
                <a:latin typeface="Inter"/>
              </a:rPr>
              <a:t>written and </a:t>
            </a:r>
            <a:r>
              <a:rPr lang="en-GB" sz="2000" b="0" i="0" dirty="0">
                <a:effectLst/>
                <a:latin typeface="Inter"/>
              </a:rPr>
              <a:t>containerized </a:t>
            </a:r>
            <a:r>
              <a:rPr lang="en-GB" sz="2000" dirty="0">
                <a:latin typeface="Inter"/>
              </a:rPr>
              <a:t>by the </a:t>
            </a:r>
            <a:r>
              <a:rPr lang="en-GB" sz="2000" dirty="0" err="1">
                <a:latin typeface="Inter"/>
              </a:rPr>
              <a:t>Nextflow</a:t>
            </a:r>
            <a:r>
              <a:rPr lang="en-GB" sz="2000" dirty="0">
                <a:latin typeface="Inter"/>
              </a:rPr>
              <a:t> community</a:t>
            </a:r>
            <a:r>
              <a:rPr lang="en-GB" sz="2000" b="0" i="0" dirty="0">
                <a:effectLst/>
                <a:latin typeface="Inter"/>
              </a:rPr>
              <a:t>)</a:t>
            </a:r>
          </a:p>
        </p:txBody>
      </p:sp>
      <p:pic>
        <p:nvPicPr>
          <p:cNvPr id="6" name="Picture 5" descr="A computer screen shot of a computer&#10;&#10;Description automatically generated">
            <a:extLst>
              <a:ext uri="{FF2B5EF4-FFF2-40B4-BE49-F238E27FC236}">
                <a16:creationId xmlns:a16="http://schemas.microsoft.com/office/drawing/2014/main" id="{D8FA570B-3CE4-5BF3-AE0B-6A73E23824DF}"/>
              </a:ext>
            </a:extLst>
          </p:cNvPr>
          <p:cNvPicPr>
            <a:picLocks noChangeAspect="1"/>
          </p:cNvPicPr>
          <p:nvPr/>
        </p:nvPicPr>
        <p:blipFill>
          <a:blip r:embed="rId3"/>
          <a:stretch>
            <a:fillRect/>
          </a:stretch>
        </p:blipFill>
        <p:spPr>
          <a:xfrm>
            <a:off x="5666043" y="2772482"/>
            <a:ext cx="6198829" cy="2450130"/>
          </a:xfrm>
          <a:prstGeom prst="rect">
            <a:avLst/>
          </a:prstGeom>
        </p:spPr>
      </p:pic>
    </p:spTree>
    <p:extLst>
      <p:ext uri="{BB962C8B-B14F-4D97-AF65-F5344CB8AC3E}">
        <p14:creationId xmlns:p14="http://schemas.microsoft.com/office/powerpoint/2010/main" val="4187400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27015-772E-72A7-30B6-997AFA21FB27}"/>
              </a:ext>
            </a:extLst>
          </p:cNvPr>
          <p:cNvSpPr>
            <a:spLocks noGrp="1"/>
          </p:cNvSpPr>
          <p:nvPr>
            <p:ph type="title"/>
          </p:nvPr>
        </p:nvSpPr>
        <p:spPr>
          <a:xfrm>
            <a:off x="457201" y="365125"/>
            <a:ext cx="11568388" cy="1325563"/>
          </a:xfrm>
        </p:spPr>
        <p:txBody>
          <a:bodyPr/>
          <a:lstStyle/>
          <a:p>
            <a:r>
              <a:rPr lang="en-DK" dirty="0"/>
              <a:t>Languages, Software and computing environments</a:t>
            </a:r>
          </a:p>
        </p:txBody>
      </p:sp>
      <p:pic>
        <p:nvPicPr>
          <p:cNvPr id="4" name="Picture 3" descr="A close-up of a card&#10;&#10;Description automatically generated">
            <a:extLst>
              <a:ext uri="{FF2B5EF4-FFF2-40B4-BE49-F238E27FC236}">
                <a16:creationId xmlns:a16="http://schemas.microsoft.com/office/drawing/2014/main" id="{E7EF1963-11A1-4FF9-9431-35B44CCFA249}"/>
              </a:ext>
            </a:extLst>
          </p:cNvPr>
          <p:cNvPicPr>
            <a:picLocks noChangeAspect="1"/>
          </p:cNvPicPr>
          <p:nvPr/>
        </p:nvPicPr>
        <p:blipFill>
          <a:blip r:embed="rId3"/>
          <a:stretch>
            <a:fillRect/>
          </a:stretch>
        </p:blipFill>
        <p:spPr>
          <a:xfrm>
            <a:off x="4246801" y="2336813"/>
            <a:ext cx="7778787" cy="3749025"/>
          </a:xfrm>
          <a:prstGeom prst="rect">
            <a:avLst/>
          </a:prstGeom>
        </p:spPr>
      </p:pic>
      <p:sp>
        <p:nvSpPr>
          <p:cNvPr id="5" name="TextBox 4">
            <a:extLst>
              <a:ext uri="{FF2B5EF4-FFF2-40B4-BE49-F238E27FC236}">
                <a16:creationId xmlns:a16="http://schemas.microsoft.com/office/drawing/2014/main" id="{B4549830-AF46-1522-8D6F-06C806DFB330}"/>
              </a:ext>
            </a:extLst>
          </p:cNvPr>
          <p:cNvSpPr txBox="1"/>
          <p:nvPr/>
        </p:nvSpPr>
        <p:spPr>
          <a:xfrm>
            <a:off x="367175" y="1809632"/>
            <a:ext cx="3691053" cy="5016758"/>
          </a:xfrm>
          <a:prstGeom prst="rect">
            <a:avLst/>
          </a:prstGeom>
          <a:noFill/>
        </p:spPr>
        <p:txBody>
          <a:bodyPr wrap="square" rtlCol="0">
            <a:spAutoFit/>
          </a:bodyPr>
          <a:lstStyle/>
          <a:p>
            <a:pPr marL="285750" indent="-285750">
              <a:buFont typeface="Arial" panose="020B0604020202020204" pitchFamily="34" charset="0"/>
              <a:buChar char="•"/>
            </a:pPr>
            <a:r>
              <a:rPr lang="en-GB" sz="2000" dirty="0" err="1"/>
              <a:t>Nextflow</a:t>
            </a:r>
            <a:r>
              <a:rPr lang="en-GB" sz="2000" dirty="0"/>
              <a:t> it supports many version controlled you can host your code there and run it directly from </a:t>
            </a:r>
            <a:r>
              <a:rPr lang="en-GB" sz="2000" dirty="0" err="1"/>
              <a:t>Nextflow</a:t>
            </a:r>
            <a:endParaRPr lang="en-GB" sz="2000" dirty="0"/>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err="1"/>
              <a:t>Nextflow</a:t>
            </a:r>
            <a:r>
              <a:rPr lang="en-GB" sz="2000" dirty="0"/>
              <a:t> supports most of the containerizing options like Docker, Singularity or </a:t>
            </a:r>
            <a:r>
              <a:rPr lang="en-GB" sz="2000" dirty="0" err="1"/>
              <a:t>Conda</a:t>
            </a:r>
            <a:r>
              <a:rPr lang="en-GB" sz="2000" dirty="0"/>
              <a:t> environments, etc …</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Same thing for computing environments, it supports supports the main cloud infrastructures and most of the job schedulers of HPC</a:t>
            </a:r>
          </a:p>
          <a:p>
            <a:pPr marL="285750" indent="-285750">
              <a:buFont typeface="Arial" panose="020B0604020202020204" pitchFamily="34" charset="0"/>
              <a:buChar char="•"/>
            </a:pPr>
            <a:endParaRPr lang="en-DK" sz="2000" dirty="0"/>
          </a:p>
        </p:txBody>
      </p:sp>
      <p:sp>
        <p:nvSpPr>
          <p:cNvPr id="6" name="TextBox 5">
            <a:extLst>
              <a:ext uri="{FF2B5EF4-FFF2-40B4-BE49-F238E27FC236}">
                <a16:creationId xmlns:a16="http://schemas.microsoft.com/office/drawing/2014/main" id="{C6705F2E-9A69-948D-C136-509239D530D1}"/>
              </a:ext>
            </a:extLst>
          </p:cNvPr>
          <p:cNvSpPr txBox="1"/>
          <p:nvPr/>
        </p:nvSpPr>
        <p:spPr>
          <a:xfrm>
            <a:off x="4246801" y="1919853"/>
            <a:ext cx="1589092" cy="461665"/>
          </a:xfrm>
          <a:prstGeom prst="rect">
            <a:avLst/>
          </a:prstGeom>
          <a:noFill/>
        </p:spPr>
        <p:txBody>
          <a:bodyPr wrap="square" rtlCol="0">
            <a:spAutoFit/>
          </a:bodyPr>
          <a:lstStyle/>
          <a:p>
            <a:r>
              <a:rPr lang="en-DK" sz="2400" dirty="0">
                <a:solidFill>
                  <a:srgbClr val="61A0AA"/>
                </a:solidFill>
              </a:rPr>
              <a:t>Languages</a:t>
            </a:r>
          </a:p>
        </p:txBody>
      </p:sp>
      <p:sp>
        <p:nvSpPr>
          <p:cNvPr id="7" name="TextBox 6">
            <a:extLst>
              <a:ext uri="{FF2B5EF4-FFF2-40B4-BE49-F238E27FC236}">
                <a16:creationId xmlns:a16="http://schemas.microsoft.com/office/drawing/2014/main" id="{AB099B24-FD0C-B503-C545-E1A5AAA27CF9}"/>
              </a:ext>
            </a:extLst>
          </p:cNvPr>
          <p:cNvSpPr txBox="1"/>
          <p:nvPr/>
        </p:nvSpPr>
        <p:spPr>
          <a:xfrm>
            <a:off x="7869992" y="1908601"/>
            <a:ext cx="1475764" cy="461665"/>
          </a:xfrm>
          <a:prstGeom prst="rect">
            <a:avLst/>
          </a:prstGeom>
          <a:noFill/>
        </p:spPr>
        <p:txBody>
          <a:bodyPr wrap="square" rtlCol="0">
            <a:spAutoFit/>
          </a:bodyPr>
          <a:lstStyle/>
          <a:p>
            <a:r>
              <a:rPr lang="en-DK" sz="2400" dirty="0">
                <a:solidFill>
                  <a:srgbClr val="61A0AA"/>
                </a:solidFill>
              </a:rPr>
              <a:t>Software</a:t>
            </a:r>
          </a:p>
        </p:txBody>
      </p:sp>
      <p:sp>
        <p:nvSpPr>
          <p:cNvPr id="8" name="TextBox 7">
            <a:extLst>
              <a:ext uri="{FF2B5EF4-FFF2-40B4-BE49-F238E27FC236}">
                <a16:creationId xmlns:a16="http://schemas.microsoft.com/office/drawing/2014/main" id="{2FC792AE-9488-D3FE-2335-1085FAACABB6}"/>
              </a:ext>
            </a:extLst>
          </p:cNvPr>
          <p:cNvSpPr txBox="1"/>
          <p:nvPr/>
        </p:nvSpPr>
        <p:spPr>
          <a:xfrm>
            <a:off x="7847690" y="3716207"/>
            <a:ext cx="1475764" cy="461665"/>
          </a:xfrm>
          <a:prstGeom prst="rect">
            <a:avLst/>
          </a:prstGeom>
          <a:noFill/>
        </p:spPr>
        <p:txBody>
          <a:bodyPr wrap="square" rtlCol="0">
            <a:spAutoFit/>
          </a:bodyPr>
          <a:lstStyle/>
          <a:p>
            <a:r>
              <a:rPr lang="en-DK" sz="2400" dirty="0">
                <a:solidFill>
                  <a:srgbClr val="61A0AA"/>
                </a:solidFill>
              </a:rPr>
              <a:t>Compute</a:t>
            </a:r>
          </a:p>
        </p:txBody>
      </p:sp>
    </p:spTree>
    <p:extLst>
      <p:ext uri="{BB962C8B-B14F-4D97-AF65-F5344CB8AC3E}">
        <p14:creationId xmlns:p14="http://schemas.microsoft.com/office/powerpoint/2010/main" val="4151873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47F22ED-3A55-4EDE-A5A8-163D82B09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3"/>
            <a:ext cx="6858000" cy="4037834"/>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26611" y="3576013"/>
            <a:ext cx="2526132"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Rectangle 1038">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3" y="1396067"/>
            <a:ext cx="6858000" cy="4037833"/>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Freeform: Shape 1040">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8268" y="982780"/>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B8BE82E-96BE-9CBF-D23F-B00031FC546A}"/>
              </a:ext>
            </a:extLst>
          </p:cNvPr>
          <p:cNvSpPr>
            <a:spLocks noGrp="1"/>
          </p:cNvSpPr>
          <p:nvPr>
            <p:ph type="title"/>
          </p:nvPr>
        </p:nvSpPr>
        <p:spPr>
          <a:xfrm>
            <a:off x="566382" y="456345"/>
            <a:ext cx="3111690" cy="3556097"/>
          </a:xfrm>
        </p:spPr>
        <p:txBody>
          <a:bodyPr vert="horz" lIns="91440" tIns="45720" rIns="91440" bIns="45720" rtlCol="0" anchor="b">
            <a:normAutofit/>
          </a:bodyPr>
          <a:lstStyle/>
          <a:p>
            <a:pPr algn="r"/>
            <a:r>
              <a:rPr lang="en-US" sz="4000" b="0" i="0">
                <a:solidFill>
                  <a:srgbClr val="FFFFFF"/>
                </a:solidFill>
                <a:effectLst/>
              </a:rPr>
              <a:t>Nextflow’s core features</a:t>
            </a:r>
            <a:endParaRPr lang="en-US" sz="4000">
              <a:solidFill>
                <a:srgbClr val="FFFFFF"/>
              </a:solidFill>
            </a:endParaRPr>
          </a:p>
        </p:txBody>
      </p:sp>
      <p:sp>
        <p:nvSpPr>
          <p:cNvPr id="4" name="TextBox 3">
            <a:extLst>
              <a:ext uri="{FF2B5EF4-FFF2-40B4-BE49-F238E27FC236}">
                <a16:creationId xmlns:a16="http://schemas.microsoft.com/office/drawing/2014/main" id="{F955577D-7CB0-62BC-7E9E-DD741C1C7965}"/>
              </a:ext>
            </a:extLst>
          </p:cNvPr>
          <p:cNvSpPr txBox="1"/>
          <p:nvPr/>
        </p:nvSpPr>
        <p:spPr>
          <a:xfrm>
            <a:off x="3707315" y="762423"/>
            <a:ext cx="6417992" cy="5848468"/>
          </a:xfrm>
          <a:prstGeom prst="rect">
            <a:avLst/>
          </a:prstGeom>
        </p:spPr>
        <p:txBody>
          <a:bodyPr vert="horz" lIns="91440" tIns="45720" rIns="91440" bIns="45720" rtlCol="0" anchor="ctr">
            <a:noAutofit/>
          </a:bodyPr>
          <a:lstStyle/>
          <a:p>
            <a:pPr marL="742950" lvl="1" indent="-228600">
              <a:lnSpc>
                <a:spcPct val="90000"/>
              </a:lnSpc>
              <a:spcAft>
                <a:spcPts val="600"/>
              </a:spcAft>
              <a:buFont typeface="Arial" panose="020B0604020202020204" pitchFamily="34" charset="0"/>
              <a:buChar char="•"/>
            </a:pPr>
            <a:r>
              <a:rPr lang="en-US" sz="2400" b="1" i="0" dirty="0">
                <a:effectLst/>
              </a:rPr>
              <a:t>Reproducible </a:t>
            </a:r>
            <a:r>
              <a:rPr lang="en-US" sz="2400" i="0" dirty="0">
                <a:effectLst/>
              </a:rPr>
              <a:t>between runs</a:t>
            </a:r>
            <a:endParaRPr lang="en-US" sz="2400" dirty="0"/>
          </a:p>
          <a:p>
            <a:pPr marL="1200150" lvl="2" indent="-228600">
              <a:lnSpc>
                <a:spcPct val="90000"/>
              </a:lnSpc>
              <a:spcAft>
                <a:spcPts val="600"/>
              </a:spcAft>
              <a:buFont typeface="Arial" panose="020B0604020202020204" pitchFamily="34" charset="0"/>
              <a:buChar char="•"/>
            </a:pPr>
            <a:r>
              <a:rPr lang="en-US" sz="2400" b="0" i="0" dirty="0">
                <a:effectLst/>
              </a:rPr>
              <a:t>integration with code management tools </a:t>
            </a:r>
          </a:p>
          <a:p>
            <a:pPr marL="1200150" lvl="2" indent="-228600">
              <a:lnSpc>
                <a:spcPct val="90000"/>
              </a:lnSpc>
              <a:spcAft>
                <a:spcPts val="600"/>
              </a:spcAft>
              <a:buFont typeface="Arial" panose="020B0604020202020204" pitchFamily="34" charset="0"/>
              <a:buChar char="•"/>
            </a:pPr>
            <a:r>
              <a:rPr lang="en-US" sz="2400" b="0" i="0" dirty="0">
                <a:effectLst/>
              </a:rPr>
              <a:t>all packages downloaded, organized in containers, and control over computing environment </a:t>
            </a:r>
          </a:p>
          <a:p>
            <a:pPr marL="742950" lvl="1" indent="-228600">
              <a:lnSpc>
                <a:spcPct val="90000"/>
              </a:lnSpc>
              <a:spcAft>
                <a:spcPts val="600"/>
              </a:spcAft>
              <a:buFont typeface="Arial" panose="020B0604020202020204" pitchFamily="34" charset="0"/>
              <a:buChar char="•"/>
            </a:pPr>
            <a:r>
              <a:rPr lang="en-US" sz="2400" b="1" dirty="0"/>
              <a:t>Portable</a:t>
            </a:r>
            <a:r>
              <a:rPr lang="en-US" sz="2400" dirty="0"/>
              <a:t> between systems</a:t>
            </a:r>
          </a:p>
          <a:p>
            <a:pPr marL="1200150" lvl="2" indent="-228600">
              <a:lnSpc>
                <a:spcPct val="90000"/>
              </a:lnSpc>
              <a:spcAft>
                <a:spcPts val="600"/>
              </a:spcAft>
              <a:buFont typeface="Arial" panose="020B0604020202020204" pitchFamily="34" charset="0"/>
              <a:buChar char="•"/>
            </a:pPr>
            <a:r>
              <a:rPr lang="en-US" sz="2400" dirty="0"/>
              <a:t>you can write the code in your laptop and can run everywhere (HPC, cloud)</a:t>
            </a:r>
          </a:p>
          <a:p>
            <a:pPr marL="1200150" lvl="2" indent="-228600">
              <a:lnSpc>
                <a:spcPct val="90000"/>
              </a:lnSpc>
              <a:spcAft>
                <a:spcPts val="600"/>
              </a:spcAft>
              <a:buFont typeface="Arial" panose="020B0604020202020204" pitchFamily="34" charset="0"/>
              <a:buChar char="•"/>
            </a:pPr>
            <a:r>
              <a:rPr lang="en-US" sz="2400" dirty="0"/>
              <a:t>works with most of computing environments</a:t>
            </a:r>
            <a:endParaRPr lang="en-US" sz="2400" b="0" i="0" dirty="0">
              <a:effectLst/>
            </a:endParaRPr>
          </a:p>
          <a:p>
            <a:pPr marL="742950" lvl="1" indent="-228600">
              <a:lnSpc>
                <a:spcPct val="90000"/>
              </a:lnSpc>
              <a:spcAft>
                <a:spcPts val="600"/>
              </a:spcAft>
              <a:buFont typeface="Arial" panose="020B0604020202020204" pitchFamily="34" charset="0"/>
              <a:buChar char="•"/>
            </a:pPr>
            <a:r>
              <a:rPr lang="en-US" sz="2400" b="1" i="0" dirty="0">
                <a:effectLst/>
              </a:rPr>
              <a:t>Scalable</a:t>
            </a:r>
            <a:endParaRPr lang="en-US" sz="2400" dirty="0"/>
          </a:p>
          <a:p>
            <a:pPr marL="1200150" lvl="2" indent="-228600">
              <a:lnSpc>
                <a:spcPct val="90000"/>
              </a:lnSpc>
              <a:spcAft>
                <a:spcPts val="600"/>
              </a:spcAft>
              <a:buFont typeface="Arial" panose="020B0604020202020204" pitchFamily="34" charset="0"/>
              <a:buChar char="•"/>
            </a:pPr>
            <a:r>
              <a:rPr lang="en-US" sz="2400" b="0" i="0" dirty="0">
                <a:effectLst/>
              </a:rPr>
              <a:t>it can be run for 10 on your laptop or thousands of samples in an HPC or the cloud</a:t>
            </a:r>
          </a:p>
          <a:p>
            <a:pPr marL="742950" lvl="1" indent="-228600">
              <a:lnSpc>
                <a:spcPct val="90000"/>
              </a:lnSpc>
              <a:spcAft>
                <a:spcPts val="600"/>
              </a:spcAft>
              <a:buFont typeface="Arial" panose="020B0604020202020204" pitchFamily="34" charset="0"/>
              <a:buChar char="•"/>
            </a:pPr>
            <a:r>
              <a:rPr lang="en-US" sz="2400" b="1" i="0" dirty="0">
                <a:effectLst/>
              </a:rPr>
              <a:t>Integration</a:t>
            </a:r>
            <a:r>
              <a:rPr lang="en-US" sz="2400" b="0" i="0" dirty="0">
                <a:effectLst/>
              </a:rPr>
              <a:t> of existing tools, systems, and industry standards</a:t>
            </a:r>
          </a:p>
          <a:p>
            <a:pPr marL="285750" indent="-228600">
              <a:lnSpc>
                <a:spcPct val="90000"/>
              </a:lnSpc>
              <a:spcAft>
                <a:spcPts val="600"/>
              </a:spcAft>
              <a:buFont typeface="Arial" panose="020B0604020202020204" pitchFamily="34" charset="0"/>
              <a:buChar char="•"/>
            </a:pPr>
            <a:endParaRPr lang="en-US" sz="2400" dirty="0"/>
          </a:p>
        </p:txBody>
      </p:sp>
      <p:pic>
        <p:nvPicPr>
          <p:cNvPr id="7" name="Graphic 6" descr="Box with solid fill">
            <a:extLst>
              <a:ext uri="{FF2B5EF4-FFF2-40B4-BE49-F238E27FC236}">
                <a16:creationId xmlns:a16="http://schemas.microsoft.com/office/drawing/2014/main" id="{5F19D61B-C73F-2EA6-59A3-BB1BBCCEC8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54550" y="572598"/>
            <a:ext cx="1486670" cy="1486670"/>
          </a:xfrm>
          <a:prstGeom prst="rect">
            <a:avLst/>
          </a:prstGeom>
        </p:spPr>
      </p:pic>
      <p:pic>
        <p:nvPicPr>
          <p:cNvPr id="5" name="Graphic 4" descr="Recycle with solid fill">
            <a:extLst>
              <a:ext uri="{FF2B5EF4-FFF2-40B4-BE49-F238E27FC236}">
                <a16:creationId xmlns:a16="http://schemas.microsoft.com/office/drawing/2014/main" id="{59EA208E-C2B6-936B-0673-B882C36EF5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91114" y="2542876"/>
            <a:ext cx="1487878" cy="1487878"/>
          </a:xfrm>
          <a:prstGeom prst="rect">
            <a:avLst/>
          </a:prstGeom>
        </p:spPr>
      </p:pic>
      <p:pic>
        <p:nvPicPr>
          <p:cNvPr id="1026" name="Picture 2" descr="Scalable Icon Billeder – Gennemse 65,304 stockfotos ...">
            <a:extLst>
              <a:ext uri="{FF2B5EF4-FFF2-40B4-BE49-F238E27FC236}">
                <a16:creationId xmlns:a16="http://schemas.microsoft.com/office/drawing/2014/main" id="{E7F8B9F6-426A-8F69-76A0-25A3BC8B937B}"/>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0308256" y="4284768"/>
            <a:ext cx="1470736" cy="147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848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5E68A8-6496-8332-1E29-6AFA91182DD9}"/>
              </a:ext>
            </a:extLst>
          </p:cNvPr>
          <p:cNvSpPr txBox="1"/>
          <p:nvPr/>
        </p:nvSpPr>
        <p:spPr>
          <a:xfrm>
            <a:off x="838200" y="1690688"/>
            <a:ext cx="11049000" cy="1015663"/>
          </a:xfrm>
          <a:prstGeom prst="rect">
            <a:avLst/>
          </a:prstGeom>
          <a:noFill/>
        </p:spPr>
        <p:txBody>
          <a:bodyPr wrap="square" rtlCol="0">
            <a:spAutoFit/>
          </a:bodyPr>
          <a:lstStyle/>
          <a:p>
            <a:r>
              <a:rPr lang="en-GB" sz="2000" b="0" i="0" dirty="0">
                <a:effectLst/>
                <a:latin typeface="Inter Variable"/>
              </a:rPr>
              <a:t>A global community effort to collect a curated set of open‑source analysis pipelines built using </a:t>
            </a:r>
            <a:r>
              <a:rPr lang="en-GB" sz="2000" b="0" i="0" dirty="0" err="1">
                <a:effectLst/>
                <a:latin typeface="Inter Variable"/>
              </a:rPr>
              <a:t>Nextflow</a:t>
            </a:r>
            <a:r>
              <a:rPr lang="en-GB" sz="2000" b="0" i="0" dirty="0">
                <a:effectLst/>
                <a:latin typeface="Inter Variable"/>
              </a:rPr>
              <a:t>.</a:t>
            </a:r>
            <a:br>
              <a:rPr lang="en-GB" sz="2000" b="0" i="0" dirty="0">
                <a:effectLst/>
                <a:latin typeface="Inter Variable"/>
              </a:rPr>
            </a:br>
            <a:r>
              <a:rPr lang="en-GB" sz="2000" b="0" i="0" dirty="0">
                <a:effectLst/>
                <a:latin typeface="Inter Variable"/>
                <a:hlinkClick r:id="rId3"/>
              </a:rPr>
              <a:t>https://nf-co.re/</a:t>
            </a:r>
            <a:endParaRPr lang="en-DK" sz="2000" b="0" i="0" dirty="0">
              <a:effectLst/>
              <a:latin typeface="Inter Variable"/>
            </a:endParaRPr>
          </a:p>
          <a:p>
            <a:endParaRPr lang="en-GB" sz="2000" b="0" i="0" dirty="0">
              <a:effectLst/>
              <a:latin typeface="Inter Variable"/>
            </a:endParaRPr>
          </a:p>
        </p:txBody>
      </p:sp>
      <p:pic>
        <p:nvPicPr>
          <p:cNvPr id="1026" name="Picture 2" descr="What is nf-core? - training.nextflow.io">
            <a:extLst>
              <a:ext uri="{FF2B5EF4-FFF2-40B4-BE49-F238E27FC236}">
                <a16:creationId xmlns:a16="http://schemas.microsoft.com/office/drawing/2014/main" id="{8FD22934-8E0D-0C9C-1CF1-C13B0FD9E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42888"/>
            <a:ext cx="5588000" cy="1447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C832764-D67F-39F7-75BB-257A2E3A37C1}"/>
              </a:ext>
            </a:extLst>
          </p:cNvPr>
          <p:cNvSpPr txBox="1"/>
          <p:nvPr/>
        </p:nvSpPr>
        <p:spPr>
          <a:xfrm>
            <a:off x="1357642" y="4563025"/>
            <a:ext cx="2308303" cy="1938992"/>
          </a:xfrm>
          <a:prstGeom prst="rect">
            <a:avLst/>
          </a:prstGeom>
          <a:noFill/>
        </p:spPr>
        <p:txBody>
          <a:bodyPr wrap="square" rtlCol="0">
            <a:spAutoFit/>
          </a:bodyPr>
          <a:lstStyle/>
          <a:p>
            <a:r>
              <a:rPr lang="en-DK" sz="2000" dirty="0"/>
              <a:t>118 </a:t>
            </a:r>
            <a:r>
              <a:rPr lang="en-DK" sz="2000" b="1" dirty="0"/>
              <a:t>pipelines</a:t>
            </a:r>
            <a:r>
              <a:rPr lang="en-DK" sz="2000" dirty="0"/>
              <a:t> available (27th November 2024)</a:t>
            </a:r>
          </a:p>
          <a:p>
            <a:r>
              <a:rPr lang="en-DK" sz="2000" dirty="0"/>
              <a:t>to process and analyse many different data types</a:t>
            </a:r>
          </a:p>
        </p:txBody>
      </p:sp>
      <p:sp>
        <p:nvSpPr>
          <p:cNvPr id="8" name="TextBox 7">
            <a:extLst>
              <a:ext uri="{FF2B5EF4-FFF2-40B4-BE49-F238E27FC236}">
                <a16:creationId xmlns:a16="http://schemas.microsoft.com/office/drawing/2014/main" id="{C4219D86-03C1-EA4F-8BB9-994CDFC803C8}"/>
              </a:ext>
            </a:extLst>
          </p:cNvPr>
          <p:cNvSpPr txBox="1"/>
          <p:nvPr/>
        </p:nvSpPr>
        <p:spPr>
          <a:xfrm>
            <a:off x="5375707" y="4563025"/>
            <a:ext cx="2308302" cy="1631216"/>
          </a:xfrm>
          <a:prstGeom prst="rect">
            <a:avLst/>
          </a:prstGeom>
          <a:noFill/>
        </p:spPr>
        <p:txBody>
          <a:bodyPr wrap="square" rtlCol="0">
            <a:spAutoFit/>
          </a:bodyPr>
          <a:lstStyle/>
          <a:p>
            <a:r>
              <a:rPr lang="en-GB" sz="2000" b="1" dirty="0"/>
              <a:t>Modules</a:t>
            </a:r>
            <a:r>
              <a:rPr lang="en-GB" sz="2000" dirty="0"/>
              <a:t>: 1,163 reusable components that can be integrated into pipelines</a:t>
            </a:r>
            <a:endParaRPr lang="en-DK" sz="2000" dirty="0"/>
          </a:p>
        </p:txBody>
      </p:sp>
      <p:sp>
        <p:nvSpPr>
          <p:cNvPr id="9" name="TextBox 8">
            <a:extLst>
              <a:ext uri="{FF2B5EF4-FFF2-40B4-BE49-F238E27FC236}">
                <a16:creationId xmlns:a16="http://schemas.microsoft.com/office/drawing/2014/main" id="{1179BD33-4438-2A43-5F84-21BE385F07E8}"/>
              </a:ext>
            </a:extLst>
          </p:cNvPr>
          <p:cNvSpPr txBox="1"/>
          <p:nvPr/>
        </p:nvSpPr>
        <p:spPr>
          <a:xfrm>
            <a:off x="8276300" y="4563025"/>
            <a:ext cx="2873605" cy="1631216"/>
          </a:xfrm>
          <a:prstGeom prst="rect">
            <a:avLst/>
          </a:prstGeom>
          <a:noFill/>
        </p:spPr>
        <p:txBody>
          <a:bodyPr wrap="square" rtlCol="0">
            <a:spAutoFit/>
          </a:bodyPr>
          <a:lstStyle/>
          <a:p>
            <a:r>
              <a:rPr lang="en-GB" sz="2000" b="1" dirty="0" err="1"/>
              <a:t>Subworkflows</a:t>
            </a:r>
            <a:r>
              <a:rPr lang="en-GB" sz="2000" dirty="0"/>
              <a:t>: 72 pre-assembled combinations of modules aimed at streamlining commonly used workflows</a:t>
            </a:r>
            <a:endParaRPr lang="en-DK" sz="2000" dirty="0"/>
          </a:p>
        </p:txBody>
      </p:sp>
      <p:pic>
        <p:nvPicPr>
          <p:cNvPr id="10" name="Picture 2" descr="nf-core/rnaseq metro map">
            <a:extLst>
              <a:ext uri="{FF2B5EF4-FFF2-40B4-BE49-F238E27FC236}">
                <a16:creationId xmlns:a16="http://schemas.microsoft.com/office/drawing/2014/main" id="{775F7C66-E650-E237-C0EC-B0DF4F65BC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283" y="3043305"/>
            <a:ext cx="3201238" cy="1337184"/>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Puzzle pieces outline">
            <a:extLst>
              <a:ext uri="{FF2B5EF4-FFF2-40B4-BE49-F238E27FC236}">
                <a16:creationId xmlns:a16="http://schemas.microsoft.com/office/drawing/2014/main" id="{FEED8ED9-E5D2-33A3-DB30-1478EA71E5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06643" y="2587956"/>
            <a:ext cx="1682088" cy="1682088"/>
          </a:xfrm>
          <a:prstGeom prst="rect">
            <a:avLst/>
          </a:prstGeom>
        </p:spPr>
      </p:pic>
    </p:spTree>
    <p:extLst>
      <p:ext uri="{BB962C8B-B14F-4D97-AF65-F5344CB8AC3E}">
        <p14:creationId xmlns:p14="http://schemas.microsoft.com/office/powerpoint/2010/main" val="1805499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21"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5"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1624FE4-A342-2302-D699-423930A4883F}"/>
              </a:ext>
            </a:extLst>
          </p:cNvPr>
          <p:cNvSpPr>
            <a:spLocks noGrp="1"/>
          </p:cNvSpPr>
          <p:nvPr>
            <p:ph type="title"/>
          </p:nvPr>
        </p:nvSpPr>
        <p:spPr>
          <a:xfrm>
            <a:off x="1014984" y="891712"/>
            <a:ext cx="5309616" cy="5160789"/>
          </a:xfrm>
        </p:spPr>
        <p:txBody>
          <a:bodyPr vert="horz" lIns="91440" tIns="45720" rIns="91440" bIns="45720" rtlCol="0" anchor="ctr">
            <a:normAutofit/>
          </a:bodyPr>
          <a:lstStyle/>
          <a:p>
            <a:r>
              <a:rPr lang="en-US" sz="4800" kern="1200">
                <a:solidFill>
                  <a:schemeClr val="bg1"/>
                </a:solidFill>
                <a:latin typeface="+mj-lt"/>
                <a:ea typeface="+mj-ea"/>
                <a:cs typeface="+mj-cs"/>
              </a:rPr>
              <a:t>Outline of the theoretical part</a:t>
            </a:r>
          </a:p>
        </p:txBody>
      </p:sp>
      <p:sp>
        <p:nvSpPr>
          <p:cNvPr id="4" name="TextBox 3">
            <a:extLst>
              <a:ext uri="{FF2B5EF4-FFF2-40B4-BE49-F238E27FC236}">
                <a16:creationId xmlns:a16="http://schemas.microsoft.com/office/drawing/2014/main" id="{F2272755-7EA3-FEF8-1493-93B4C12B6DBC}"/>
              </a:ext>
            </a:extLst>
          </p:cNvPr>
          <p:cNvSpPr txBox="1"/>
          <p:nvPr/>
        </p:nvSpPr>
        <p:spPr>
          <a:xfrm>
            <a:off x="5867400" y="1276044"/>
            <a:ext cx="5309615" cy="5160790"/>
          </a:xfrm>
          <a:prstGeom prst="rect">
            <a:avLst/>
          </a:prstGeom>
        </p:spPr>
        <p:txBody>
          <a:bodyPr vert="horz" lIns="91440" tIns="45720" rIns="91440" bIns="45720" rtlCol="0" anchor="ctr">
            <a:normAutofit lnSpcReduction="10000"/>
          </a:bodyPr>
          <a:lstStyle/>
          <a:p>
            <a:pPr marL="285750" indent="-228600">
              <a:lnSpc>
                <a:spcPct val="90000"/>
              </a:lnSpc>
              <a:spcAft>
                <a:spcPts val="600"/>
              </a:spcAft>
              <a:buFont typeface="Arial" panose="020B0604020202020204" pitchFamily="34" charset="0"/>
              <a:buChar char="•"/>
            </a:pPr>
            <a:r>
              <a:rPr lang="en-US" sz="2800" dirty="0">
                <a:solidFill>
                  <a:schemeClr val="bg1"/>
                </a:solidFill>
              </a:rPr>
              <a:t>What is </a:t>
            </a:r>
            <a:r>
              <a:rPr lang="en-US" sz="2800" dirty="0" err="1">
                <a:solidFill>
                  <a:schemeClr val="bg1"/>
                </a:solidFill>
              </a:rPr>
              <a:t>Nextflow</a:t>
            </a:r>
            <a:r>
              <a:rPr lang="en-US" sz="2800" dirty="0">
                <a:solidFill>
                  <a:schemeClr val="bg1"/>
                </a:solidFill>
              </a:rPr>
              <a:t>?</a:t>
            </a:r>
          </a:p>
          <a:p>
            <a:pPr marL="285750" indent="-228600">
              <a:lnSpc>
                <a:spcPct val="90000"/>
              </a:lnSpc>
              <a:spcAft>
                <a:spcPts val="600"/>
              </a:spcAft>
              <a:buFont typeface="Arial" panose="020B0604020202020204" pitchFamily="34" charset="0"/>
              <a:buChar char="•"/>
            </a:pPr>
            <a:r>
              <a:rPr lang="en-US" sz="2800" dirty="0">
                <a:solidFill>
                  <a:schemeClr val="bg1"/>
                </a:solidFill>
              </a:rPr>
              <a:t>Behind </a:t>
            </a:r>
            <a:r>
              <a:rPr lang="en-US" sz="2800" dirty="0" err="1">
                <a:solidFill>
                  <a:schemeClr val="bg1"/>
                </a:solidFill>
              </a:rPr>
              <a:t>nextflow</a:t>
            </a:r>
            <a:endParaRPr lang="en-US" sz="2800" dirty="0">
              <a:solidFill>
                <a:schemeClr val="bg1"/>
              </a:solidFill>
            </a:endParaRPr>
          </a:p>
          <a:p>
            <a:pPr marL="285750" indent="-228600">
              <a:lnSpc>
                <a:spcPct val="90000"/>
              </a:lnSpc>
              <a:spcAft>
                <a:spcPts val="600"/>
              </a:spcAft>
              <a:buFont typeface="Arial" panose="020B0604020202020204" pitchFamily="34" charset="0"/>
              <a:buChar char="•"/>
            </a:pPr>
            <a:r>
              <a:rPr lang="en-US" sz="2800" dirty="0">
                <a:solidFill>
                  <a:schemeClr val="bg1"/>
                </a:solidFill>
              </a:rPr>
              <a:t>Why do we need a Community effort?</a:t>
            </a:r>
          </a:p>
          <a:p>
            <a:pPr marL="285750" indent="-228600">
              <a:lnSpc>
                <a:spcPct val="90000"/>
              </a:lnSpc>
              <a:spcAft>
                <a:spcPts val="600"/>
              </a:spcAft>
              <a:buFont typeface="Arial" panose="020B0604020202020204" pitchFamily="34" charset="0"/>
              <a:buChar char="•"/>
            </a:pPr>
            <a:r>
              <a:rPr lang="en-US" sz="2800" dirty="0" err="1">
                <a:solidFill>
                  <a:schemeClr val="bg1"/>
                </a:solidFill>
              </a:rPr>
              <a:t>Nextflow</a:t>
            </a:r>
            <a:r>
              <a:rPr lang="en-US" sz="2800" dirty="0">
                <a:solidFill>
                  <a:schemeClr val="bg1"/>
                </a:solidFill>
              </a:rPr>
              <a:t> - Basic concepts</a:t>
            </a:r>
          </a:p>
          <a:p>
            <a:pPr marL="285750" indent="-228600">
              <a:lnSpc>
                <a:spcPct val="90000"/>
              </a:lnSpc>
              <a:spcAft>
                <a:spcPts val="600"/>
              </a:spcAft>
              <a:buFont typeface="Arial" panose="020B0604020202020204" pitchFamily="34" charset="0"/>
              <a:buChar char="•"/>
            </a:pPr>
            <a:r>
              <a:rPr lang="en-US" sz="2800" b="0" i="0" dirty="0" err="1">
                <a:solidFill>
                  <a:schemeClr val="bg1"/>
                </a:solidFill>
                <a:effectLst/>
              </a:rPr>
              <a:t>Nextflow’s</a:t>
            </a:r>
            <a:r>
              <a:rPr lang="en-US" sz="2800" b="0" i="0" dirty="0">
                <a:solidFill>
                  <a:schemeClr val="bg1"/>
                </a:solidFill>
                <a:effectLst/>
              </a:rPr>
              <a:t> core features</a:t>
            </a:r>
          </a:p>
          <a:p>
            <a:pPr marL="285750" indent="-228600">
              <a:lnSpc>
                <a:spcPct val="90000"/>
              </a:lnSpc>
              <a:spcAft>
                <a:spcPts val="600"/>
              </a:spcAft>
              <a:buFont typeface="Arial" panose="020B0604020202020204" pitchFamily="34" charset="0"/>
              <a:buChar char="•"/>
            </a:pPr>
            <a:r>
              <a:rPr lang="en-US" sz="2800" dirty="0">
                <a:solidFill>
                  <a:schemeClr val="bg1"/>
                </a:solidFill>
              </a:rPr>
              <a:t>A </a:t>
            </a:r>
            <a:r>
              <a:rPr lang="en-US" sz="2800" dirty="0" err="1">
                <a:solidFill>
                  <a:schemeClr val="bg1"/>
                </a:solidFill>
              </a:rPr>
              <a:t>Nextflow</a:t>
            </a:r>
            <a:r>
              <a:rPr lang="en-US" sz="2800" dirty="0">
                <a:solidFill>
                  <a:schemeClr val="bg1"/>
                </a:solidFill>
              </a:rPr>
              <a:t> script</a:t>
            </a:r>
            <a:endParaRPr lang="en-US" sz="2800" b="0" i="0" dirty="0">
              <a:solidFill>
                <a:schemeClr val="bg1"/>
              </a:solidFill>
              <a:effectLst/>
            </a:endParaRPr>
          </a:p>
          <a:p>
            <a:pPr marL="285750" indent="-228600">
              <a:lnSpc>
                <a:spcPct val="90000"/>
              </a:lnSpc>
              <a:spcAft>
                <a:spcPts val="600"/>
              </a:spcAft>
              <a:buFont typeface="Arial" panose="020B0604020202020204" pitchFamily="34" charset="0"/>
              <a:buChar char="•"/>
            </a:pPr>
            <a:r>
              <a:rPr lang="en-US" sz="2800" dirty="0">
                <a:solidFill>
                  <a:schemeClr val="bg1"/>
                </a:solidFill>
              </a:rPr>
              <a:t>Installing </a:t>
            </a:r>
            <a:r>
              <a:rPr lang="en-US" sz="2800" dirty="0" err="1">
                <a:solidFill>
                  <a:schemeClr val="bg1"/>
                </a:solidFill>
              </a:rPr>
              <a:t>Nextflow</a:t>
            </a:r>
            <a:r>
              <a:rPr lang="en-US" sz="2800" dirty="0">
                <a:solidFill>
                  <a:schemeClr val="bg1"/>
                </a:solidFill>
              </a:rPr>
              <a:t> and running the first scripts</a:t>
            </a:r>
          </a:p>
          <a:p>
            <a:pPr marL="285750" indent="-228600">
              <a:lnSpc>
                <a:spcPct val="90000"/>
              </a:lnSpc>
              <a:spcAft>
                <a:spcPts val="600"/>
              </a:spcAft>
              <a:buFont typeface="Arial" panose="020B0604020202020204" pitchFamily="34" charset="0"/>
              <a:buChar char="•"/>
            </a:pPr>
            <a:r>
              <a:rPr lang="en-US" sz="2800" dirty="0" err="1">
                <a:solidFill>
                  <a:schemeClr val="bg1"/>
                </a:solidFill>
              </a:rPr>
              <a:t>Nextflow</a:t>
            </a:r>
            <a:r>
              <a:rPr lang="en-US" sz="2800" dirty="0">
                <a:solidFill>
                  <a:schemeClr val="bg1"/>
                </a:solidFill>
              </a:rPr>
              <a:t> and Azure batch</a:t>
            </a:r>
          </a:p>
          <a:p>
            <a:pPr marL="285750" indent="-228600">
              <a:lnSpc>
                <a:spcPct val="90000"/>
              </a:lnSpc>
              <a:spcAft>
                <a:spcPts val="600"/>
              </a:spcAft>
              <a:buFont typeface="Arial" panose="020B0604020202020204" pitchFamily="34" charset="0"/>
              <a:buChar char="•"/>
            </a:pPr>
            <a:r>
              <a:rPr lang="en-US" sz="2800" dirty="0" err="1">
                <a:solidFill>
                  <a:schemeClr val="bg1"/>
                </a:solidFill>
              </a:rPr>
              <a:t>nf</a:t>
            </a:r>
            <a:r>
              <a:rPr lang="en-US" sz="2800" dirty="0">
                <a:solidFill>
                  <a:schemeClr val="bg1"/>
                </a:solidFill>
              </a:rPr>
              <a:t>-metagenomics pipeline</a:t>
            </a:r>
          </a:p>
          <a:p>
            <a:pPr marL="285750" indent="-228600">
              <a:lnSpc>
                <a:spcPct val="90000"/>
              </a:lnSpc>
              <a:spcAft>
                <a:spcPts val="600"/>
              </a:spcAft>
              <a:buFont typeface="Arial" panose="020B0604020202020204" pitchFamily="34" charset="0"/>
              <a:buChar char="•"/>
            </a:pPr>
            <a:r>
              <a:rPr lang="en-US" sz="2800" dirty="0">
                <a:solidFill>
                  <a:schemeClr val="bg1"/>
                </a:solidFill>
              </a:rPr>
              <a:t>Resources</a:t>
            </a:r>
          </a:p>
          <a:p>
            <a:pPr marL="285750" indent="-228600">
              <a:lnSpc>
                <a:spcPct val="90000"/>
              </a:lnSpc>
              <a:spcAft>
                <a:spcPts val="600"/>
              </a:spcAft>
              <a:buFont typeface="Arial" panose="020B0604020202020204" pitchFamily="34" charset="0"/>
              <a:buChar char="•"/>
            </a:pPr>
            <a:endParaRPr lang="en-US" sz="2800" dirty="0">
              <a:solidFill>
                <a:schemeClr val="bg1"/>
              </a:solidFill>
            </a:endParaRPr>
          </a:p>
          <a:p>
            <a:pPr marL="285750" indent="-228600">
              <a:lnSpc>
                <a:spcPct val="90000"/>
              </a:lnSpc>
              <a:spcAft>
                <a:spcPts val="600"/>
              </a:spcAft>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1852439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2F6359-4D41-7D59-32A6-40CCA045171D}"/>
              </a:ext>
            </a:extLst>
          </p:cNvPr>
          <p:cNvSpPr txBox="1"/>
          <p:nvPr/>
        </p:nvSpPr>
        <p:spPr>
          <a:xfrm>
            <a:off x="6577128" y="3589388"/>
            <a:ext cx="5133742" cy="3170099"/>
          </a:xfrm>
          <a:prstGeom prst="rect">
            <a:avLst/>
          </a:prstGeom>
          <a:noFill/>
        </p:spPr>
        <p:txBody>
          <a:bodyPr wrap="square" rtlCol="0">
            <a:spAutoFit/>
          </a:bodyPr>
          <a:lstStyle/>
          <a:p>
            <a:r>
              <a:rPr lang="en-DK" sz="2000" b="1" dirty="0"/>
              <a:t>Community</a:t>
            </a:r>
          </a:p>
          <a:p>
            <a:pPr marL="285750" indent="-285750">
              <a:buFont typeface="Arial" panose="020B0604020202020204" pitchFamily="34" charset="0"/>
              <a:buChar char="•"/>
            </a:pPr>
            <a:r>
              <a:rPr lang="en-DK" sz="2000" dirty="0"/>
              <a:t>Developing with the community</a:t>
            </a:r>
          </a:p>
          <a:p>
            <a:pPr marL="285750" indent="-285750">
              <a:buFont typeface="Arial" panose="020B0604020202020204" pitchFamily="34" charset="0"/>
              <a:buChar char="•"/>
            </a:pPr>
            <a:r>
              <a:rPr lang="en-DK" sz="2000" dirty="0"/>
              <a:t>Standards – Use common templates</a:t>
            </a:r>
          </a:p>
          <a:p>
            <a:pPr marL="285750" indent="-285750">
              <a:buFont typeface="Arial" panose="020B0604020202020204" pitchFamily="34" charset="0"/>
              <a:buChar char="•"/>
            </a:pPr>
            <a:r>
              <a:rPr lang="en-DK" sz="2000" dirty="0"/>
              <a:t>Best practices defined</a:t>
            </a:r>
          </a:p>
          <a:p>
            <a:pPr marL="285750" indent="-285750">
              <a:buFont typeface="Arial" panose="020B0604020202020204" pitchFamily="34" charset="0"/>
              <a:buChar char="•"/>
            </a:pPr>
            <a:r>
              <a:rPr lang="en-DK" sz="2000" dirty="0"/>
              <a:t>Followed globally and through many social media channels (Slack, hackathons,…)</a:t>
            </a:r>
          </a:p>
          <a:p>
            <a:pPr marL="285750" indent="-285750">
              <a:buFont typeface="Arial" panose="020B0604020202020204" pitchFamily="34" charset="0"/>
              <a:buChar char="•"/>
            </a:pPr>
            <a:r>
              <a:rPr lang="en-DK" sz="2000" dirty="0"/>
              <a:t>Collaboration – No duplicate pipelines within nf-core</a:t>
            </a:r>
          </a:p>
          <a:p>
            <a:pPr marL="285750" indent="-285750">
              <a:buFont typeface="Arial" panose="020B0604020202020204" pitchFamily="34" charset="0"/>
              <a:buChar char="•"/>
            </a:pPr>
            <a:r>
              <a:rPr lang="en-DK" sz="2000" dirty="0"/>
              <a:t>Different modules and subworkflows need to be compatible</a:t>
            </a:r>
          </a:p>
        </p:txBody>
      </p:sp>
      <p:pic>
        <p:nvPicPr>
          <p:cNvPr id="5" name="Picture 2" descr="What is nf-core? - training.nextflow.io">
            <a:extLst>
              <a:ext uri="{FF2B5EF4-FFF2-40B4-BE49-F238E27FC236}">
                <a16:creationId xmlns:a16="http://schemas.microsoft.com/office/drawing/2014/main" id="{BE347AF4-58DC-F6B3-67C5-E6C85FE33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2888"/>
            <a:ext cx="5588000" cy="1447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C40280-6051-E53B-0FCF-A99EE8E3112B}"/>
              </a:ext>
            </a:extLst>
          </p:cNvPr>
          <p:cNvSpPr txBox="1"/>
          <p:nvPr/>
        </p:nvSpPr>
        <p:spPr>
          <a:xfrm>
            <a:off x="1788998" y="3589388"/>
            <a:ext cx="3825875" cy="1938992"/>
          </a:xfrm>
          <a:prstGeom prst="rect">
            <a:avLst/>
          </a:prstGeom>
          <a:noFill/>
        </p:spPr>
        <p:txBody>
          <a:bodyPr wrap="square" rtlCol="0">
            <a:spAutoFit/>
          </a:bodyPr>
          <a:lstStyle/>
          <a:p>
            <a:r>
              <a:rPr lang="en-DK" sz="2000" b="1" dirty="0"/>
              <a:t>Tools</a:t>
            </a:r>
          </a:p>
          <a:p>
            <a:pPr marL="285750" indent="-285750">
              <a:buFont typeface="Arial" panose="020B0604020202020204" pitchFamily="34" charset="0"/>
              <a:buChar char="•"/>
            </a:pPr>
            <a:r>
              <a:rPr lang="en-DK" sz="2000" dirty="0"/>
              <a:t>Running pipelines</a:t>
            </a:r>
          </a:p>
          <a:p>
            <a:pPr marL="285750" indent="-285750">
              <a:buFont typeface="Arial" panose="020B0604020202020204" pitchFamily="34" charset="0"/>
              <a:buChar char="•"/>
            </a:pPr>
            <a:r>
              <a:rPr lang="en-DK" sz="2000" dirty="0"/>
              <a:t>Writing pipelines</a:t>
            </a:r>
          </a:p>
          <a:p>
            <a:pPr marL="285750" indent="-285750">
              <a:buFont typeface="Arial" panose="020B0604020202020204" pitchFamily="34" charset="0"/>
              <a:buChar char="•"/>
            </a:pPr>
            <a:r>
              <a:rPr lang="en-DK" sz="2000" dirty="0"/>
              <a:t>Testing/linting</a:t>
            </a:r>
          </a:p>
          <a:p>
            <a:pPr marL="285750" indent="-285750">
              <a:buFont typeface="Arial" panose="020B0604020202020204" pitchFamily="34" charset="0"/>
              <a:buChar char="•"/>
            </a:pPr>
            <a:r>
              <a:rPr lang="en-DK" sz="2000" dirty="0"/>
              <a:t>Validating</a:t>
            </a:r>
          </a:p>
          <a:p>
            <a:pPr marL="285750" indent="-285750">
              <a:buFont typeface="Arial" panose="020B0604020202020204" pitchFamily="34" charset="0"/>
              <a:buChar char="•"/>
            </a:pPr>
            <a:r>
              <a:rPr lang="en-DK" sz="2000" dirty="0"/>
              <a:t>Automation</a:t>
            </a:r>
          </a:p>
        </p:txBody>
      </p:sp>
      <p:pic>
        <p:nvPicPr>
          <p:cNvPr id="8" name="Graphic 7" descr="Mining tools outline">
            <a:extLst>
              <a:ext uri="{FF2B5EF4-FFF2-40B4-BE49-F238E27FC236}">
                <a16:creationId xmlns:a16="http://schemas.microsoft.com/office/drawing/2014/main" id="{15B356B6-2AEA-9ABD-3157-8551FCFD48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88416" y="2102644"/>
            <a:ext cx="1447799" cy="1447799"/>
          </a:xfrm>
          <a:prstGeom prst="rect">
            <a:avLst/>
          </a:prstGeom>
        </p:spPr>
      </p:pic>
      <p:pic>
        <p:nvPicPr>
          <p:cNvPr id="10" name="Graphic 9" descr="Group outline">
            <a:extLst>
              <a:ext uri="{FF2B5EF4-FFF2-40B4-BE49-F238E27FC236}">
                <a16:creationId xmlns:a16="http://schemas.microsoft.com/office/drawing/2014/main" id="{4F7C6BE2-E9ED-C200-939B-AB30E5947A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08094" y="1690688"/>
            <a:ext cx="1995490" cy="1995490"/>
          </a:xfrm>
          <a:prstGeom prst="rect">
            <a:avLst/>
          </a:prstGeom>
        </p:spPr>
      </p:pic>
    </p:spTree>
    <p:extLst>
      <p:ext uri="{BB962C8B-B14F-4D97-AF65-F5344CB8AC3E}">
        <p14:creationId xmlns:p14="http://schemas.microsoft.com/office/powerpoint/2010/main" val="3325089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F6D4-BBE5-83CE-6685-EC4B588E1CE8}"/>
              </a:ext>
            </a:extLst>
          </p:cNvPr>
          <p:cNvSpPr>
            <a:spLocks noGrp="1"/>
          </p:cNvSpPr>
          <p:nvPr>
            <p:ph type="title"/>
          </p:nvPr>
        </p:nvSpPr>
        <p:spPr/>
        <p:txBody>
          <a:bodyPr/>
          <a:lstStyle/>
          <a:p>
            <a:r>
              <a:rPr lang="en-DK" dirty="0"/>
              <a:t>Context</a:t>
            </a:r>
          </a:p>
        </p:txBody>
      </p:sp>
      <p:sp>
        <p:nvSpPr>
          <p:cNvPr id="5" name="TextBox 4">
            <a:extLst>
              <a:ext uri="{FF2B5EF4-FFF2-40B4-BE49-F238E27FC236}">
                <a16:creationId xmlns:a16="http://schemas.microsoft.com/office/drawing/2014/main" id="{5A7CCE97-F84F-2480-7561-24BCADA41F69}"/>
              </a:ext>
            </a:extLst>
          </p:cNvPr>
          <p:cNvSpPr txBox="1"/>
          <p:nvPr/>
        </p:nvSpPr>
        <p:spPr>
          <a:xfrm>
            <a:off x="1562100" y="1594686"/>
            <a:ext cx="1278182" cy="461665"/>
          </a:xfrm>
          <a:prstGeom prst="rect">
            <a:avLst/>
          </a:prstGeom>
          <a:noFill/>
        </p:spPr>
        <p:txBody>
          <a:bodyPr wrap="square" rtlCol="0">
            <a:spAutoFit/>
          </a:bodyPr>
          <a:lstStyle/>
          <a:p>
            <a:r>
              <a:rPr lang="en-DK" sz="2400" dirty="0"/>
              <a:t>Big Data</a:t>
            </a:r>
          </a:p>
        </p:txBody>
      </p:sp>
      <p:sp>
        <p:nvSpPr>
          <p:cNvPr id="7" name="TextBox 6">
            <a:extLst>
              <a:ext uri="{FF2B5EF4-FFF2-40B4-BE49-F238E27FC236}">
                <a16:creationId xmlns:a16="http://schemas.microsoft.com/office/drawing/2014/main" id="{2FCED46B-4441-C362-A01F-52AE92E4F298}"/>
              </a:ext>
            </a:extLst>
          </p:cNvPr>
          <p:cNvSpPr txBox="1"/>
          <p:nvPr/>
        </p:nvSpPr>
        <p:spPr>
          <a:xfrm>
            <a:off x="4671645" y="1369989"/>
            <a:ext cx="2438400" cy="1200329"/>
          </a:xfrm>
          <a:prstGeom prst="rect">
            <a:avLst/>
          </a:prstGeom>
          <a:noFill/>
        </p:spPr>
        <p:txBody>
          <a:bodyPr wrap="square" rtlCol="0">
            <a:spAutoFit/>
          </a:bodyPr>
          <a:lstStyle/>
          <a:p>
            <a:r>
              <a:rPr lang="en-DK" sz="2400" dirty="0"/>
              <a:t>Experiments and analyses on large datasets</a:t>
            </a:r>
          </a:p>
        </p:txBody>
      </p:sp>
      <p:sp>
        <p:nvSpPr>
          <p:cNvPr id="8" name="TextBox 7">
            <a:extLst>
              <a:ext uri="{FF2B5EF4-FFF2-40B4-BE49-F238E27FC236}">
                <a16:creationId xmlns:a16="http://schemas.microsoft.com/office/drawing/2014/main" id="{81F6A663-E719-8B69-E892-467E897E9F9A}"/>
              </a:ext>
            </a:extLst>
          </p:cNvPr>
          <p:cNvSpPr txBox="1"/>
          <p:nvPr/>
        </p:nvSpPr>
        <p:spPr>
          <a:xfrm>
            <a:off x="8569565" y="1351717"/>
            <a:ext cx="2121877" cy="461665"/>
          </a:xfrm>
          <a:prstGeom prst="rect">
            <a:avLst/>
          </a:prstGeom>
          <a:noFill/>
        </p:spPr>
        <p:txBody>
          <a:bodyPr wrap="square" rtlCol="0">
            <a:spAutoFit/>
          </a:bodyPr>
          <a:lstStyle/>
          <a:p>
            <a:r>
              <a:rPr lang="en-DK" sz="2400" dirty="0"/>
              <a:t>Portable</a:t>
            </a:r>
          </a:p>
        </p:txBody>
      </p:sp>
      <p:sp>
        <p:nvSpPr>
          <p:cNvPr id="9" name="TextBox 8">
            <a:extLst>
              <a:ext uri="{FF2B5EF4-FFF2-40B4-BE49-F238E27FC236}">
                <a16:creationId xmlns:a16="http://schemas.microsoft.com/office/drawing/2014/main" id="{4AF93AD7-1931-54BF-F227-2205F379E052}"/>
              </a:ext>
            </a:extLst>
          </p:cNvPr>
          <p:cNvSpPr txBox="1"/>
          <p:nvPr/>
        </p:nvSpPr>
        <p:spPr>
          <a:xfrm>
            <a:off x="8533901" y="1776385"/>
            <a:ext cx="2121877" cy="461665"/>
          </a:xfrm>
          <a:prstGeom prst="rect">
            <a:avLst/>
          </a:prstGeom>
          <a:noFill/>
        </p:spPr>
        <p:txBody>
          <a:bodyPr wrap="square" rtlCol="0">
            <a:spAutoFit/>
          </a:bodyPr>
          <a:lstStyle/>
          <a:p>
            <a:r>
              <a:rPr lang="en-DK" sz="2400" dirty="0"/>
              <a:t>Reproducible</a:t>
            </a:r>
          </a:p>
        </p:txBody>
      </p:sp>
      <p:pic>
        <p:nvPicPr>
          <p:cNvPr id="1026" name="Picture 2" descr="GitHub - nextflow-io/nextflow: A DSL for data-driven computational pipelines">
            <a:extLst>
              <a:ext uri="{FF2B5EF4-FFF2-40B4-BE49-F238E27FC236}">
                <a16:creationId xmlns:a16="http://schemas.microsoft.com/office/drawing/2014/main" id="{61D373C1-B026-88B2-2A9F-7B08C9FAF1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553" y="3684236"/>
            <a:ext cx="3342660" cy="1671330"/>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2A96C775-03FA-F84B-C665-5C6B2055101B}"/>
              </a:ext>
            </a:extLst>
          </p:cNvPr>
          <p:cNvSpPr/>
          <p:nvPr/>
        </p:nvSpPr>
        <p:spPr>
          <a:xfrm>
            <a:off x="3444018" y="1524940"/>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400"/>
          </a:p>
        </p:txBody>
      </p:sp>
      <p:sp>
        <p:nvSpPr>
          <p:cNvPr id="12" name="Right Arrow 11">
            <a:extLst>
              <a:ext uri="{FF2B5EF4-FFF2-40B4-BE49-F238E27FC236}">
                <a16:creationId xmlns:a16="http://schemas.microsoft.com/office/drawing/2014/main" id="{81D12A44-1592-2DB4-B7B1-678D798D9C02}"/>
              </a:ext>
            </a:extLst>
          </p:cNvPr>
          <p:cNvSpPr/>
          <p:nvPr/>
        </p:nvSpPr>
        <p:spPr>
          <a:xfrm>
            <a:off x="7482251" y="1540671"/>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400"/>
          </a:p>
        </p:txBody>
      </p:sp>
      <p:sp>
        <p:nvSpPr>
          <p:cNvPr id="15" name="Right Arrow 14">
            <a:extLst>
              <a:ext uri="{FF2B5EF4-FFF2-40B4-BE49-F238E27FC236}">
                <a16:creationId xmlns:a16="http://schemas.microsoft.com/office/drawing/2014/main" id="{CBB493B3-294E-F7AB-CF87-86D92C7DA16D}"/>
              </a:ext>
            </a:extLst>
          </p:cNvPr>
          <p:cNvSpPr/>
          <p:nvPr/>
        </p:nvSpPr>
        <p:spPr>
          <a:xfrm rot="5400000">
            <a:off x="8938836" y="2344791"/>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6" name="Right Arrow 15">
            <a:extLst>
              <a:ext uri="{FF2B5EF4-FFF2-40B4-BE49-F238E27FC236}">
                <a16:creationId xmlns:a16="http://schemas.microsoft.com/office/drawing/2014/main" id="{DCAA4F07-AE53-0F54-CFB5-7AC904AF5A0A}"/>
              </a:ext>
            </a:extLst>
          </p:cNvPr>
          <p:cNvSpPr/>
          <p:nvPr/>
        </p:nvSpPr>
        <p:spPr>
          <a:xfrm rot="10800000">
            <a:off x="4636474" y="4249056"/>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TextBox 19">
            <a:extLst>
              <a:ext uri="{FF2B5EF4-FFF2-40B4-BE49-F238E27FC236}">
                <a16:creationId xmlns:a16="http://schemas.microsoft.com/office/drawing/2014/main" id="{B57EA574-D12A-AB1C-E6C6-966784FE99E6}"/>
              </a:ext>
            </a:extLst>
          </p:cNvPr>
          <p:cNvSpPr txBox="1"/>
          <p:nvPr/>
        </p:nvSpPr>
        <p:spPr>
          <a:xfrm>
            <a:off x="5650519" y="3005669"/>
            <a:ext cx="6207374" cy="3693319"/>
          </a:xfrm>
          <a:prstGeom prst="rect">
            <a:avLst/>
          </a:prstGeom>
          <a:solidFill>
            <a:schemeClr val="bg1">
              <a:lumMod val="95000"/>
            </a:schemeClr>
          </a:solidFill>
          <a:ln>
            <a:solidFill>
              <a:srgbClr val="61A0AA"/>
            </a:solidFill>
          </a:ln>
        </p:spPr>
        <p:txBody>
          <a:bodyPr wrap="square" rtlCol="0">
            <a:spAutoFit/>
          </a:bodyPr>
          <a:lstStyle/>
          <a:p>
            <a:r>
              <a:rPr lang="en-DK" b="1" dirty="0"/>
              <a:t>Workflows</a:t>
            </a:r>
            <a:r>
              <a:rPr lang="en-DK" dirty="0"/>
              <a:t>: using </a:t>
            </a:r>
            <a:r>
              <a:rPr lang="en-DK" sz="2000" dirty="0"/>
              <a:t>computers</a:t>
            </a:r>
            <a:r>
              <a:rPr lang="en-DK" dirty="0"/>
              <a:t> to collect, store and analyze and disseminate data information</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Handle small and large files (e.g. genomics)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Many programmimg  languages and different softwares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Complex interactions and dependencies between the softwares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Parallellize jobs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Distribute computing</a:t>
            </a:r>
          </a:p>
        </p:txBody>
      </p:sp>
      <p:sp>
        <p:nvSpPr>
          <p:cNvPr id="21" name="TextBox 20">
            <a:extLst>
              <a:ext uri="{FF2B5EF4-FFF2-40B4-BE49-F238E27FC236}">
                <a16:creationId xmlns:a16="http://schemas.microsoft.com/office/drawing/2014/main" id="{2D6ACB5B-A55B-4656-D391-0DF8CE3C76B0}"/>
              </a:ext>
            </a:extLst>
          </p:cNvPr>
          <p:cNvSpPr txBox="1"/>
          <p:nvPr/>
        </p:nvSpPr>
        <p:spPr>
          <a:xfrm>
            <a:off x="1336431" y="4980428"/>
            <a:ext cx="3657596" cy="375138"/>
          </a:xfrm>
          <a:prstGeom prst="rect">
            <a:avLst/>
          </a:prstGeom>
          <a:noFill/>
        </p:spPr>
        <p:txBody>
          <a:bodyPr wrap="square" rtlCol="0">
            <a:spAutoFit/>
          </a:bodyPr>
          <a:lstStyle/>
          <a:p>
            <a:r>
              <a:rPr lang="en-DK" dirty="0"/>
              <a:t>G</a:t>
            </a:r>
            <a:r>
              <a:rPr lang="en-GB" dirty="0"/>
              <a:t>r</a:t>
            </a:r>
            <a:r>
              <a:rPr lang="en-DK" dirty="0"/>
              <a:t>eat support for all that!</a:t>
            </a:r>
          </a:p>
        </p:txBody>
      </p:sp>
    </p:spTree>
    <p:extLst>
      <p:ext uri="{BB962C8B-B14F-4D97-AF65-F5344CB8AC3E}">
        <p14:creationId xmlns:p14="http://schemas.microsoft.com/office/powerpoint/2010/main" val="466300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3" name="Group 12">
            <a:extLst>
              <a:ext uri="{FF2B5EF4-FFF2-40B4-BE49-F238E27FC236}">
                <a16:creationId xmlns:a16="http://schemas.microsoft.com/office/drawing/2014/main" id="{B29018A0-5DE6-4CC9-AB25-675616AF7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24400" cy="6858000"/>
            <a:chOff x="7467600" y="0"/>
            <a:chExt cx="4724400" cy="6858000"/>
          </a:xfrm>
        </p:grpSpPr>
        <p:sp>
          <p:nvSpPr>
            <p:cNvPr id="14" name="Rectangle 13">
              <a:extLst>
                <a:ext uri="{FF2B5EF4-FFF2-40B4-BE49-F238E27FC236}">
                  <a16:creationId xmlns:a16="http://schemas.microsoft.com/office/drawing/2014/main" id="{BAD5C302-E4AF-4B3F-818D-17AEA68E7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D27820F-8F33-4F10-AFA0-72D2722D2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7" name="Freeform: Shape 16">
            <a:extLst>
              <a:ext uri="{FF2B5EF4-FFF2-40B4-BE49-F238E27FC236}">
                <a16:creationId xmlns:a16="http://schemas.microsoft.com/office/drawing/2014/main" id="{8B88B599-C539-4F18-A32A-40207EC6E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24401" cy="6858000"/>
          </a:xfrm>
          <a:custGeom>
            <a:avLst/>
            <a:gdLst>
              <a:gd name="connsiteX0" fmla="*/ 369702 w 4724401"/>
              <a:gd name="connsiteY0" fmla="*/ 6712169 h 6858000"/>
              <a:gd name="connsiteX1" fmla="*/ 366575 w 4724401"/>
              <a:gd name="connsiteY1" fmla="*/ 6715556 h 6858000"/>
              <a:gd name="connsiteX2" fmla="*/ 371637 w 4724401"/>
              <a:gd name="connsiteY2" fmla="*/ 6713954 h 6858000"/>
              <a:gd name="connsiteX3" fmla="*/ 1019354 w 4724401"/>
              <a:gd name="connsiteY3" fmla="*/ 6315006 h 6858000"/>
              <a:gd name="connsiteX4" fmla="*/ 441046 w 4724401"/>
              <a:gd name="connsiteY4" fmla="*/ 6691153 h 6858000"/>
              <a:gd name="connsiteX5" fmla="*/ 1019354 w 4724401"/>
              <a:gd name="connsiteY5" fmla="*/ 6315006 h 6858000"/>
              <a:gd name="connsiteX6" fmla="*/ 991680 w 4724401"/>
              <a:gd name="connsiteY6" fmla="*/ 6298413 h 6858000"/>
              <a:gd name="connsiteX7" fmla="*/ 409060 w 4724401"/>
              <a:gd name="connsiteY7" fmla="*/ 6671470 h 6858000"/>
              <a:gd name="connsiteX8" fmla="*/ 991680 w 4724401"/>
              <a:gd name="connsiteY8" fmla="*/ 6298413 h 6858000"/>
              <a:gd name="connsiteX9" fmla="*/ 4724401 w 4724401"/>
              <a:gd name="connsiteY9" fmla="*/ 6289099 h 6858000"/>
              <a:gd name="connsiteX10" fmla="*/ 4724401 w 4724401"/>
              <a:gd name="connsiteY10" fmla="*/ 6407899 h 6858000"/>
              <a:gd name="connsiteX11" fmla="*/ 4689678 w 4724401"/>
              <a:gd name="connsiteY11" fmla="*/ 6440241 h 6858000"/>
              <a:gd name="connsiteX12" fmla="*/ 4477543 w 4724401"/>
              <a:gd name="connsiteY12" fmla="*/ 6674836 h 6858000"/>
              <a:gd name="connsiteX13" fmla="*/ 4329957 w 4724401"/>
              <a:gd name="connsiteY13" fmla="*/ 6858000 h 6858000"/>
              <a:gd name="connsiteX14" fmla="*/ 4218595 w 4724401"/>
              <a:gd name="connsiteY14" fmla="*/ 6858000 h 6858000"/>
              <a:gd name="connsiteX15" fmla="*/ 4368888 w 4724401"/>
              <a:gd name="connsiteY15" fmla="*/ 6668412 h 6858000"/>
              <a:gd name="connsiteX16" fmla="*/ 4563091 w 4724401"/>
              <a:gd name="connsiteY16" fmla="*/ 6442508 h 6858000"/>
              <a:gd name="connsiteX17" fmla="*/ 4660205 w 4724401"/>
              <a:gd name="connsiteY17" fmla="*/ 6345369 h 6858000"/>
              <a:gd name="connsiteX18" fmla="*/ 4724401 w 4724401"/>
              <a:gd name="connsiteY18" fmla="*/ 6198577 h 6858000"/>
              <a:gd name="connsiteX19" fmla="*/ 4724401 w 4724401"/>
              <a:gd name="connsiteY19" fmla="*/ 6238480 h 6858000"/>
              <a:gd name="connsiteX20" fmla="*/ 4689789 w 4724401"/>
              <a:gd name="connsiteY20" fmla="*/ 6268382 h 6858000"/>
              <a:gd name="connsiteX21" fmla="*/ 4418722 w 4724401"/>
              <a:gd name="connsiteY21" fmla="*/ 6570886 h 6858000"/>
              <a:gd name="connsiteX22" fmla="*/ 4214944 w 4724401"/>
              <a:gd name="connsiteY22" fmla="*/ 6858000 h 6858000"/>
              <a:gd name="connsiteX23" fmla="*/ 4177898 w 4724401"/>
              <a:gd name="connsiteY23" fmla="*/ 6858000 h 6858000"/>
              <a:gd name="connsiteX24" fmla="*/ 4391597 w 4724401"/>
              <a:gd name="connsiteY24" fmla="*/ 6556370 h 6858000"/>
              <a:gd name="connsiteX25" fmla="*/ 4668889 w 4724401"/>
              <a:gd name="connsiteY25" fmla="*/ 6246399 h 6858000"/>
              <a:gd name="connsiteX26" fmla="*/ 4724401 w 4724401"/>
              <a:gd name="connsiteY26" fmla="*/ 5924240 h 6858000"/>
              <a:gd name="connsiteX27" fmla="*/ 4724401 w 4724401"/>
              <a:gd name="connsiteY27" fmla="*/ 6044002 h 6858000"/>
              <a:gd name="connsiteX28" fmla="*/ 4695216 w 4724401"/>
              <a:gd name="connsiteY28" fmla="*/ 6071545 h 6858000"/>
              <a:gd name="connsiteX29" fmla="*/ 4317146 w 4724401"/>
              <a:gd name="connsiteY29" fmla="*/ 6587716 h 6858000"/>
              <a:gd name="connsiteX30" fmla="*/ 4171627 w 4724401"/>
              <a:gd name="connsiteY30" fmla="*/ 6858000 h 6858000"/>
              <a:gd name="connsiteX31" fmla="*/ 4081585 w 4724401"/>
              <a:gd name="connsiteY31" fmla="*/ 6858000 h 6858000"/>
              <a:gd name="connsiteX32" fmla="*/ 4238603 w 4724401"/>
              <a:gd name="connsiteY32" fmla="*/ 6559341 h 6858000"/>
              <a:gd name="connsiteX33" fmla="*/ 4620848 w 4724401"/>
              <a:gd name="connsiteY33" fmla="*/ 6021419 h 6858000"/>
              <a:gd name="connsiteX34" fmla="*/ 103333 w 4724401"/>
              <a:gd name="connsiteY34" fmla="*/ 5699602 h 6858000"/>
              <a:gd name="connsiteX35" fmla="*/ 233938 w 4724401"/>
              <a:gd name="connsiteY35" fmla="*/ 5809416 h 6858000"/>
              <a:gd name="connsiteX36" fmla="*/ 883580 w 4724401"/>
              <a:gd name="connsiteY36" fmla="*/ 6180710 h 6858000"/>
              <a:gd name="connsiteX37" fmla="*/ 487337 w 4724401"/>
              <a:gd name="connsiteY37" fmla="*/ 5950182 h 6858000"/>
              <a:gd name="connsiteX38" fmla="*/ 354051 w 4724401"/>
              <a:gd name="connsiteY38" fmla="*/ 5854912 h 6858000"/>
              <a:gd name="connsiteX39" fmla="*/ 195436 w 4724401"/>
              <a:gd name="connsiteY39" fmla="*/ 5755068 h 6858000"/>
              <a:gd name="connsiteX40" fmla="*/ 51253 w 4724401"/>
              <a:gd name="connsiteY40" fmla="*/ 5631825 h 6858000"/>
              <a:gd name="connsiteX41" fmla="*/ 211622 w 4724401"/>
              <a:gd name="connsiteY41" fmla="*/ 5728803 h 6858000"/>
              <a:gd name="connsiteX42" fmla="*/ 371652 w 4724401"/>
              <a:gd name="connsiteY42" fmla="*/ 5829062 h 6858000"/>
              <a:gd name="connsiteX43" fmla="*/ 505903 w 4724401"/>
              <a:gd name="connsiteY43" fmla="*/ 5925221 h 6858000"/>
              <a:gd name="connsiteX44" fmla="*/ 899240 w 4724401"/>
              <a:gd name="connsiteY44" fmla="*/ 6153068 h 6858000"/>
              <a:gd name="connsiteX45" fmla="*/ 988114 w 4724401"/>
              <a:gd name="connsiteY45" fmla="*/ 6174204 h 6858000"/>
              <a:gd name="connsiteX46" fmla="*/ 845971 w 4724401"/>
              <a:gd name="connsiteY46" fmla="*/ 6067177 h 6858000"/>
              <a:gd name="connsiteX47" fmla="*/ 448057 w 4724401"/>
              <a:gd name="connsiteY47" fmla="*/ 5841376 h 6858000"/>
              <a:gd name="connsiteX48" fmla="*/ 51253 w 4724401"/>
              <a:gd name="connsiteY48" fmla="*/ 5631825 h 6858000"/>
              <a:gd name="connsiteX49" fmla="*/ 2606687 w 4724401"/>
              <a:gd name="connsiteY49" fmla="*/ 5630718 h 6858000"/>
              <a:gd name="connsiteX50" fmla="*/ 2645658 w 4724401"/>
              <a:gd name="connsiteY50" fmla="*/ 6640259 h 6858000"/>
              <a:gd name="connsiteX51" fmla="*/ 2606687 w 4724401"/>
              <a:gd name="connsiteY51" fmla="*/ 5630718 h 6858000"/>
              <a:gd name="connsiteX52" fmla="*/ 3642057 w 4724401"/>
              <a:gd name="connsiteY52" fmla="*/ 5573487 h 6858000"/>
              <a:gd name="connsiteX53" fmla="*/ 3632981 w 4724401"/>
              <a:gd name="connsiteY53" fmla="*/ 5579437 h 6858000"/>
              <a:gd name="connsiteX54" fmla="*/ 3382436 w 4724401"/>
              <a:gd name="connsiteY54" fmla="*/ 5952726 h 6858000"/>
              <a:gd name="connsiteX55" fmla="*/ 3191929 w 4724401"/>
              <a:gd name="connsiteY55" fmla="*/ 6662669 h 6858000"/>
              <a:gd name="connsiteX56" fmla="*/ 3369898 w 4724401"/>
              <a:gd name="connsiteY56" fmla="*/ 6081771 h 6858000"/>
              <a:gd name="connsiteX57" fmla="*/ 3642057 w 4724401"/>
              <a:gd name="connsiteY57" fmla="*/ 5573487 h 6858000"/>
              <a:gd name="connsiteX58" fmla="*/ 2650666 w 4724401"/>
              <a:gd name="connsiteY58" fmla="*/ 5530686 h 6858000"/>
              <a:gd name="connsiteX59" fmla="*/ 2650249 w 4724401"/>
              <a:gd name="connsiteY59" fmla="*/ 5532101 h 6858000"/>
              <a:gd name="connsiteX60" fmla="*/ 2663808 w 4724401"/>
              <a:gd name="connsiteY60" fmla="*/ 6535215 h 6858000"/>
              <a:gd name="connsiteX61" fmla="*/ 2665418 w 4724401"/>
              <a:gd name="connsiteY61" fmla="*/ 6132756 h 6858000"/>
              <a:gd name="connsiteX62" fmla="*/ 2650666 w 4724401"/>
              <a:gd name="connsiteY62" fmla="*/ 5530686 h 6858000"/>
              <a:gd name="connsiteX63" fmla="*/ 2680277 w 4724401"/>
              <a:gd name="connsiteY63" fmla="*/ 5479204 h 6858000"/>
              <a:gd name="connsiteX64" fmla="*/ 2678972 w 4724401"/>
              <a:gd name="connsiteY64" fmla="*/ 5481582 h 6858000"/>
              <a:gd name="connsiteX65" fmla="*/ 2696666 w 4724401"/>
              <a:gd name="connsiteY65" fmla="*/ 6133836 h 6858000"/>
              <a:gd name="connsiteX66" fmla="*/ 2695769 w 4724401"/>
              <a:gd name="connsiteY66" fmla="*/ 6390955 h 6858000"/>
              <a:gd name="connsiteX67" fmla="*/ 2739893 w 4724401"/>
              <a:gd name="connsiteY67" fmla="*/ 6108357 h 6858000"/>
              <a:gd name="connsiteX68" fmla="*/ 2680277 w 4724401"/>
              <a:gd name="connsiteY68" fmla="*/ 5479204 h 6858000"/>
              <a:gd name="connsiteX69" fmla="*/ 1132195 w 4724401"/>
              <a:gd name="connsiteY69" fmla="*/ 5467980 h 6858000"/>
              <a:gd name="connsiteX70" fmla="*/ 1679056 w 4724401"/>
              <a:gd name="connsiteY70" fmla="*/ 5516907 h 6858000"/>
              <a:gd name="connsiteX71" fmla="*/ 2128648 w 4724401"/>
              <a:gd name="connsiteY71" fmla="*/ 5474249 h 6858000"/>
              <a:gd name="connsiteX72" fmla="*/ 1825619 w 4724401"/>
              <a:gd name="connsiteY72" fmla="*/ 5478447 h 6858000"/>
              <a:gd name="connsiteX73" fmla="*/ 1737798 w 4724401"/>
              <a:gd name="connsiteY73" fmla="*/ 5483353 h 6858000"/>
              <a:gd name="connsiteX74" fmla="*/ 1132195 w 4724401"/>
              <a:gd name="connsiteY74" fmla="*/ 5467980 h 6858000"/>
              <a:gd name="connsiteX75" fmla="*/ 1456157 w 4724401"/>
              <a:gd name="connsiteY75" fmla="*/ 5371404 h 6858000"/>
              <a:gd name="connsiteX76" fmla="*/ 1244432 w 4724401"/>
              <a:gd name="connsiteY76" fmla="*/ 5385601 h 6858000"/>
              <a:gd name="connsiteX77" fmla="*/ 973990 w 4724401"/>
              <a:gd name="connsiteY77" fmla="*/ 5424940 h 6858000"/>
              <a:gd name="connsiteX78" fmla="*/ 1103809 w 4724401"/>
              <a:gd name="connsiteY78" fmla="*/ 5433720 h 6858000"/>
              <a:gd name="connsiteX79" fmla="*/ 1123454 w 4724401"/>
              <a:gd name="connsiteY79" fmla="*/ 5435727 h 6858000"/>
              <a:gd name="connsiteX80" fmla="*/ 1737017 w 4724401"/>
              <a:gd name="connsiteY80" fmla="*/ 5452183 h 6858000"/>
              <a:gd name="connsiteX81" fmla="*/ 1824397 w 4724401"/>
              <a:gd name="connsiteY81" fmla="*/ 5447757 h 6858000"/>
              <a:gd name="connsiteX82" fmla="*/ 2070059 w 4724401"/>
              <a:gd name="connsiteY82" fmla="*/ 5441660 h 6858000"/>
              <a:gd name="connsiteX83" fmla="*/ 1456157 w 4724401"/>
              <a:gd name="connsiteY83" fmla="*/ 5371404 h 6858000"/>
              <a:gd name="connsiteX84" fmla="*/ 4724401 w 4724401"/>
              <a:gd name="connsiteY84" fmla="*/ 5202141 h 6858000"/>
              <a:gd name="connsiteX85" fmla="*/ 4724401 w 4724401"/>
              <a:gd name="connsiteY85" fmla="*/ 5319690 h 6858000"/>
              <a:gd name="connsiteX86" fmla="*/ 4690088 w 4724401"/>
              <a:gd name="connsiteY86" fmla="*/ 5349711 h 6858000"/>
              <a:gd name="connsiteX87" fmla="*/ 4463413 w 4724401"/>
              <a:gd name="connsiteY87" fmla="*/ 5615162 h 6858000"/>
              <a:gd name="connsiteX88" fmla="*/ 4358134 w 4724401"/>
              <a:gd name="connsiteY88" fmla="*/ 5742791 h 6858000"/>
              <a:gd name="connsiteX89" fmla="*/ 4376219 w 4724401"/>
              <a:gd name="connsiteY89" fmla="*/ 5729027 h 6858000"/>
              <a:gd name="connsiteX90" fmla="*/ 4582340 w 4724401"/>
              <a:gd name="connsiteY90" fmla="*/ 5561037 h 6858000"/>
              <a:gd name="connsiteX91" fmla="*/ 4694684 w 4724401"/>
              <a:gd name="connsiteY91" fmla="*/ 5447098 h 6858000"/>
              <a:gd name="connsiteX92" fmla="*/ 4724401 w 4724401"/>
              <a:gd name="connsiteY92" fmla="*/ 5415874 h 6858000"/>
              <a:gd name="connsiteX93" fmla="*/ 4724401 w 4724401"/>
              <a:gd name="connsiteY93" fmla="*/ 5461678 h 6858000"/>
              <a:gd name="connsiteX94" fmla="*/ 4718341 w 4724401"/>
              <a:gd name="connsiteY94" fmla="*/ 5468043 h 6858000"/>
              <a:gd name="connsiteX95" fmla="*/ 4604655 w 4724401"/>
              <a:gd name="connsiteY95" fmla="*/ 5583434 h 6858000"/>
              <a:gd name="connsiteX96" fmla="*/ 4565074 w 4724401"/>
              <a:gd name="connsiteY96" fmla="*/ 5618550 h 6858000"/>
              <a:gd name="connsiteX97" fmla="*/ 4682209 w 4724401"/>
              <a:gd name="connsiteY97" fmla="*/ 5532923 h 6858000"/>
              <a:gd name="connsiteX98" fmla="*/ 4724401 w 4724401"/>
              <a:gd name="connsiteY98" fmla="*/ 5499248 h 6858000"/>
              <a:gd name="connsiteX99" fmla="*/ 4724401 w 4724401"/>
              <a:gd name="connsiteY99" fmla="*/ 5608295 h 6858000"/>
              <a:gd name="connsiteX100" fmla="*/ 4713577 w 4724401"/>
              <a:gd name="connsiteY100" fmla="*/ 5616803 h 6858000"/>
              <a:gd name="connsiteX101" fmla="*/ 3989559 w 4724401"/>
              <a:gd name="connsiteY101" fmla="*/ 6145945 h 6858000"/>
              <a:gd name="connsiteX102" fmla="*/ 3939824 w 4724401"/>
              <a:gd name="connsiteY102" fmla="*/ 6066900 h 6858000"/>
              <a:gd name="connsiteX103" fmla="*/ 4584537 w 4724401"/>
              <a:gd name="connsiteY103" fmla="*/ 5324826 h 6858000"/>
              <a:gd name="connsiteX104" fmla="*/ 4682005 w 4724401"/>
              <a:gd name="connsiteY104" fmla="*/ 5231398 h 6858000"/>
              <a:gd name="connsiteX105" fmla="*/ 1903353 w 4724401"/>
              <a:gd name="connsiteY105" fmla="*/ 5044827 h 6858000"/>
              <a:gd name="connsiteX106" fmla="*/ 1936931 w 4724401"/>
              <a:gd name="connsiteY106" fmla="*/ 5093954 h 6858000"/>
              <a:gd name="connsiteX107" fmla="*/ 2195868 w 4724401"/>
              <a:gd name="connsiteY107" fmla="*/ 5396574 h 6858000"/>
              <a:gd name="connsiteX108" fmla="*/ 2088852 w 4724401"/>
              <a:gd name="connsiteY108" fmla="*/ 5166123 h 6858000"/>
              <a:gd name="connsiteX109" fmla="*/ 1958241 w 4724401"/>
              <a:gd name="connsiteY109" fmla="*/ 5067955 h 6858000"/>
              <a:gd name="connsiteX110" fmla="*/ 1903353 w 4724401"/>
              <a:gd name="connsiteY110" fmla="*/ 5044827 h 6858000"/>
              <a:gd name="connsiteX111" fmla="*/ 1979378 w 4724401"/>
              <a:gd name="connsiteY111" fmla="*/ 4769504 h 6858000"/>
              <a:gd name="connsiteX112" fmla="*/ 2882120 w 4724401"/>
              <a:gd name="connsiteY112" fmla="*/ 5064547 h 6858000"/>
              <a:gd name="connsiteX113" fmla="*/ 2793103 w 4724401"/>
              <a:gd name="connsiteY113" fmla="*/ 5039699 h 6858000"/>
              <a:gd name="connsiteX114" fmla="*/ 2770041 w 4724401"/>
              <a:gd name="connsiteY114" fmla="*/ 5033634 h 6858000"/>
              <a:gd name="connsiteX115" fmla="*/ 1979378 w 4724401"/>
              <a:gd name="connsiteY115" fmla="*/ 4769504 h 6858000"/>
              <a:gd name="connsiteX116" fmla="*/ 1927410 w 4724401"/>
              <a:gd name="connsiteY116" fmla="*/ 4716164 h 6858000"/>
              <a:gd name="connsiteX117" fmla="*/ 1959587 w 4724401"/>
              <a:gd name="connsiteY117" fmla="*/ 4728849 h 6858000"/>
              <a:gd name="connsiteX118" fmla="*/ 2777707 w 4724401"/>
              <a:gd name="connsiteY118" fmla="*/ 5003991 h 6858000"/>
              <a:gd name="connsiteX119" fmla="*/ 2800768 w 4724401"/>
              <a:gd name="connsiteY119" fmla="*/ 5010056 h 6858000"/>
              <a:gd name="connsiteX120" fmla="*/ 2879408 w 4724401"/>
              <a:gd name="connsiteY120" fmla="*/ 5031590 h 6858000"/>
              <a:gd name="connsiteX121" fmla="*/ 2862295 w 4724401"/>
              <a:gd name="connsiteY121" fmla="*/ 5022958 h 6858000"/>
              <a:gd name="connsiteX122" fmla="*/ 2813343 w 4724401"/>
              <a:gd name="connsiteY122" fmla="*/ 4998369 h 6858000"/>
              <a:gd name="connsiteX123" fmla="*/ 2646245 w 4724401"/>
              <a:gd name="connsiteY123" fmla="*/ 4930999 h 6858000"/>
              <a:gd name="connsiteX124" fmla="*/ 1999243 w 4724401"/>
              <a:gd name="connsiteY124" fmla="*/ 4730524 h 6858000"/>
              <a:gd name="connsiteX125" fmla="*/ 1979527 w 4724401"/>
              <a:gd name="connsiteY125" fmla="*/ 4726651 h 6858000"/>
              <a:gd name="connsiteX126" fmla="*/ 1997014 w 4724401"/>
              <a:gd name="connsiteY126" fmla="*/ 4698007 h 6858000"/>
              <a:gd name="connsiteX127" fmla="*/ 2005458 w 4724401"/>
              <a:gd name="connsiteY127" fmla="*/ 4699540 h 6858000"/>
              <a:gd name="connsiteX128" fmla="*/ 2657186 w 4724401"/>
              <a:gd name="connsiteY128" fmla="*/ 4901687 h 6858000"/>
              <a:gd name="connsiteX129" fmla="*/ 2826662 w 4724401"/>
              <a:gd name="connsiteY129" fmla="*/ 4970362 h 6858000"/>
              <a:gd name="connsiteX130" fmla="*/ 2876100 w 4724401"/>
              <a:gd name="connsiteY130" fmla="*/ 4995397 h 6858000"/>
              <a:gd name="connsiteX131" fmla="*/ 3042600 w 4724401"/>
              <a:gd name="connsiteY131" fmla="*/ 5059532 h 6858000"/>
              <a:gd name="connsiteX132" fmla="*/ 1997014 w 4724401"/>
              <a:gd name="connsiteY132" fmla="*/ 4698007 h 6858000"/>
              <a:gd name="connsiteX133" fmla="*/ 2305292 w 4724401"/>
              <a:gd name="connsiteY133" fmla="*/ 4219492 h 6858000"/>
              <a:gd name="connsiteX134" fmla="*/ 3360922 w 4724401"/>
              <a:gd name="connsiteY134" fmla="*/ 4529373 h 6858000"/>
              <a:gd name="connsiteX135" fmla="*/ 3492420 w 4724401"/>
              <a:gd name="connsiteY135" fmla="*/ 4510145 h 6858000"/>
              <a:gd name="connsiteX136" fmla="*/ 3364086 w 4724401"/>
              <a:gd name="connsiteY136" fmla="*/ 4480340 h 6858000"/>
              <a:gd name="connsiteX137" fmla="*/ 3225818 w 4724401"/>
              <a:gd name="connsiteY137" fmla="*/ 4411822 h 6858000"/>
              <a:gd name="connsiteX138" fmla="*/ 3129696 w 4724401"/>
              <a:gd name="connsiteY138" fmla="*/ 4360704 h 6858000"/>
              <a:gd name="connsiteX139" fmla="*/ 2814545 w 4724401"/>
              <a:gd name="connsiteY139" fmla="*/ 4282955 h 6858000"/>
              <a:gd name="connsiteX140" fmla="*/ 2305292 w 4724401"/>
              <a:gd name="connsiteY140" fmla="*/ 4219492 h 6858000"/>
              <a:gd name="connsiteX141" fmla="*/ 2626982 w 4724401"/>
              <a:gd name="connsiteY141" fmla="*/ 4206450 h 6858000"/>
              <a:gd name="connsiteX142" fmla="*/ 2490617 w 4724401"/>
              <a:gd name="connsiteY142" fmla="*/ 4206951 h 6858000"/>
              <a:gd name="connsiteX143" fmla="*/ 2819869 w 4724401"/>
              <a:gd name="connsiteY143" fmla="*/ 4252936 h 6858000"/>
              <a:gd name="connsiteX144" fmla="*/ 3143018 w 4724401"/>
              <a:gd name="connsiteY144" fmla="*/ 4332698 h 6858000"/>
              <a:gd name="connsiteX145" fmla="*/ 3241520 w 4724401"/>
              <a:gd name="connsiteY145" fmla="*/ 4385112 h 6858000"/>
              <a:gd name="connsiteX146" fmla="*/ 3374575 w 4724401"/>
              <a:gd name="connsiteY146" fmla="*/ 4451517 h 6858000"/>
              <a:gd name="connsiteX147" fmla="*/ 3505221 w 4724401"/>
              <a:gd name="connsiteY147" fmla="*/ 4480757 h 6858000"/>
              <a:gd name="connsiteX148" fmla="*/ 2626982 w 4724401"/>
              <a:gd name="connsiteY148" fmla="*/ 4206450 h 6858000"/>
              <a:gd name="connsiteX149" fmla="*/ 1310106 w 4724401"/>
              <a:gd name="connsiteY149" fmla="*/ 3943217 h 6858000"/>
              <a:gd name="connsiteX150" fmla="*/ 854994 w 4724401"/>
              <a:gd name="connsiteY150" fmla="*/ 4399136 h 6858000"/>
              <a:gd name="connsiteX151" fmla="*/ 742462 w 4724401"/>
              <a:gd name="connsiteY151" fmla="*/ 4594648 h 6858000"/>
              <a:gd name="connsiteX152" fmla="*/ 820602 w 4724401"/>
              <a:gd name="connsiteY152" fmla="*/ 4485915 h 6858000"/>
              <a:gd name="connsiteX153" fmla="*/ 878295 w 4724401"/>
              <a:gd name="connsiteY153" fmla="*/ 4403594 h 6858000"/>
              <a:gd name="connsiteX154" fmla="*/ 1240607 w 4724401"/>
              <a:gd name="connsiteY154" fmla="*/ 4010401 h 6858000"/>
              <a:gd name="connsiteX155" fmla="*/ 1423113 w 4724401"/>
              <a:gd name="connsiteY155" fmla="*/ 3874565 h 6858000"/>
              <a:gd name="connsiteX156" fmla="*/ 1260565 w 4724401"/>
              <a:gd name="connsiteY156" fmla="*/ 4031982 h 6858000"/>
              <a:gd name="connsiteX157" fmla="*/ 901900 w 4724401"/>
              <a:gd name="connsiteY157" fmla="*/ 4421236 h 6858000"/>
              <a:gd name="connsiteX158" fmla="*/ 845044 w 4724401"/>
              <a:gd name="connsiteY158" fmla="*/ 4502436 h 6858000"/>
              <a:gd name="connsiteX159" fmla="*/ 685926 w 4724401"/>
              <a:gd name="connsiteY159" fmla="*/ 4703069 h 6858000"/>
              <a:gd name="connsiteX160" fmla="*/ 684248 w 4724401"/>
              <a:gd name="connsiteY160" fmla="*/ 4706721 h 6858000"/>
              <a:gd name="connsiteX161" fmla="*/ 1423113 w 4724401"/>
              <a:gd name="connsiteY161" fmla="*/ 3874565 h 6858000"/>
              <a:gd name="connsiteX162" fmla="*/ 3316479 w 4724401"/>
              <a:gd name="connsiteY162" fmla="*/ 3872136 h 6858000"/>
              <a:gd name="connsiteX163" fmla="*/ 3546806 w 4724401"/>
              <a:gd name="connsiteY163" fmla="*/ 4356139 h 6858000"/>
              <a:gd name="connsiteX164" fmla="*/ 3364433 w 4724401"/>
              <a:gd name="connsiteY164" fmla="*/ 3953121 h 6858000"/>
              <a:gd name="connsiteX165" fmla="*/ 3291335 w 4724401"/>
              <a:gd name="connsiteY165" fmla="*/ 3767420 h 6858000"/>
              <a:gd name="connsiteX166" fmla="*/ 3390805 w 4724401"/>
              <a:gd name="connsiteY166" fmla="*/ 3937163 h 6858000"/>
              <a:gd name="connsiteX167" fmla="*/ 3579062 w 4724401"/>
              <a:gd name="connsiteY167" fmla="*/ 4359040 h 6858000"/>
              <a:gd name="connsiteX168" fmla="*/ 3467355 w 4724401"/>
              <a:gd name="connsiteY168" fmla="*/ 3988130 h 6858000"/>
              <a:gd name="connsiteX169" fmla="*/ 3310753 w 4724401"/>
              <a:gd name="connsiteY169" fmla="*/ 3787140 h 6858000"/>
              <a:gd name="connsiteX170" fmla="*/ 3291335 w 4724401"/>
              <a:gd name="connsiteY170" fmla="*/ 3767420 h 6858000"/>
              <a:gd name="connsiteX171" fmla="*/ 1635889 w 4724401"/>
              <a:gd name="connsiteY171" fmla="*/ 3709494 h 6858000"/>
              <a:gd name="connsiteX172" fmla="*/ 1634800 w 4724401"/>
              <a:gd name="connsiteY172" fmla="*/ 3731111 h 6858000"/>
              <a:gd name="connsiteX173" fmla="*/ 1635889 w 4724401"/>
              <a:gd name="connsiteY173" fmla="*/ 3709494 h 6858000"/>
              <a:gd name="connsiteX174" fmla="*/ 1510397 w 4724401"/>
              <a:gd name="connsiteY174" fmla="*/ 3684705 h 6858000"/>
              <a:gd name="connsiteX175" fmla="*/ 1146550 w 4724401"/>
              <a:gd name="connsiteY175" fmla="*/ 3802012 h 6858000"/>
              <a:gd name="connsiteX176" fmla="*/ 698834 w 4724401"/>
              <a:gd name="connsiteY176" fmla="*/ 3952272 h 6858000"/>
              <a:gd name="connsiteX177" fmla="*/ 34256 w 4724401"/>
              <a:gd name="connsiteY177" fmla="*/ 4347603 h 6858000"/>
              <a:gd name="connsiteX178" fmla="*/ 527241 w 4724401"/>
              <a:gd name="connsiteY178" fmla="*/ 4065078 h 6858000"/>
              <a:gd name="connsiteX179" fmla="*/ 1510397 w 4724401"/>
              <a:gd name="connsiteY179" fmla="*/ 3684705 h 6858000"/>
              <a:gd name="connsiteX180" fmla="*/ 1313114 w 4724401"/>
              <a:gd name="connsiteY180" fmla="*/ 3655216 h 6858000"/>
              <a:gd name="connsiteX181" fmla="*/ 1109304 w 4724401"/>
              <a:gd name="connsiteY181" fmla="*/ 3669030 h 6858000"/>
              <a:gd name="connsiteX182" fmla="*/ 8129 w 4724401"/>
              <a:gd name="connsiteY182" fmla="*/ 4330519 h 6858000"/>
              <a:gd name="connsiteX183" fmla="*/ 687572 w 4724401"/>
              <a:gd name="connsiteY183" fmla="*/ 3925629 h 6858000"/>
              <a:gd name="connsiteX184" fmla="*/ 1138365 w 4724401"/>
              <a:gd name="connsiteY184" fmla="*/ 3774515 h 6858000"/>
              <a:gd name="connsiteX185" fmla="*/ 1505579 w 4724401"/>
              <a:gd name="connsiteY185" fmla="*/ 3655526 h 6858000"/>
              <a:gd name="connsiteX186" fmla="*/ 1313114 w 4724401"/>
              <a:gd name="connsiteY186" fmla="*/ 3655216 h 6858000"/>
              <a:gd name="connsiteX187" fmla="*/ 3655073 w 4724401"/>
              <a:gd name="connsiteY187" fmla="*/ 3650884 h 6858000"/>
              <a:gd name="connsiteX188" fmla="*/ 3989938 w 4724401"/>
              <a:gd name="connsiteY188" fmla="*/ 3991685 h 6858000"/>
              <a:gd name="connsiteX189" fmla="*/ 4393907 w 4724401"/>
              <a:gd name="connsiteY189" fmla="*/ 4261258 h 6858000"/>
              <a:gd name="connsiteX190" fmla="*/ 4648051 w 4724401"/>
              <a:gd name="connsiteY190" fmla="*/ 4374051 h 6858000"/>
              <a:gd name="connsiteX191" fmla="*/ 4383389 w 4724401"/>
              <a:gd name="connsiteY191" fmla="*/ 4184369 h 6858000"/>
              <a:gd name="connsiteX192" fmla="*/ 4165508 w 4724401"/>
              <a:gd name="connsiteY192" fmla="*/ 4035196 h 6858000"/>
              <a:gd name="connsiteX193" fmla="*/ 4068162 w 4724401"/>
              <a:gd name="connsiteY193" fmla="*/ 3953394 h 6858000"/>
              <a:gd name="connsiteX194" fmla="*/ 3981416 w 4724401"/>
              <a:gd name="connsiteY194" fmla="*/ 3880482 h 6858000"/>
              <a:gd name="connsiteX195" fmla="*/ 3800147 w 4724401"/>
              <a:gd name="connsiteY195" fmla="*/ 3749872 h 6858000"/>
              <a:gd name="connsiteX196" fmla="*/ 3670252 w 4724401"/>
              <a:gd name="connsiteY196" fmla="*/ 3622798 h 6858000"/>
              <a:gd name="connsiteX197" fmla="*/ 3817258 w 4724401"/>
              <a:gd name="connsiteY197" fmla="*/ 3723577 h 6858000"/>
              <a:gd name="connsiteX198" fmla="*/ 4000461 w 4724401"/>
              <a:gd name="connsiteY198" fmla="*/ 3855966 h 6858000"/>
              <a:gd name="connsiteX199" fmla="*/ 4088180 w 4724401"/>
              <a:gd name="connsiteY199" fmla="*/ 3929774 h 6858000"/>
              <a:gd name="connsiteX200" fmla="*/ 4184555 w 4724401"/>
              <a:gd name="connsiteY200" fmla="*/ 4010683 h 6858000"/>
              <a:gd name="connsiteX201" fmla="*/ 4399563 w 4724401"/>
              <a:gd name="connsiteY201" fmla="*/ 4158106 h 6858000"/>
              <a:gd name="connsiteX202" fmla="*/ 4684469 w 4724401"/>
              <a:gd name="connsiteY202" fmla="*/ 4364680 h 6858000"/>
              <a:gd name="connsiteX203" fmla="*/ 4690271 w 4724401"/>
              <a:gd name="connsiteY203" fmla="*/ 4370034 h 6858000"/>
              <a:gd name="connsiteX204" fmla="*/ 4136093 w 4724401"/>
              <a:gd name="connsiteY204" fmla="*/ 3858466 h 6858000"/>
              <a:gd name="connsiteX205" fmla="*/ 3670252 w 4724401"/>
              <a:gd name="connsiteY205" fmla="*/ 3622798 h 6858000"/>
              <a:gd name="connsiteX206" fmla="*/ 3174829 w 4724401"/>
              <a:gd name="connsiteY206" fmla="*/ 3620110 h 6858000"/>
              <a:gd name="connsiteX207" fmla="*/ 3189263 w 4724401"/>
              <a:gd name="connsiteY207" fmla="*/ 3625726 h 6858000"/>
              <a:gd name="connsiteX208" fmla="*/ 3560912 w 4724401"/>
              <a:gd name="connsiteY208" fmla="*/ 4079863 h 6858000"/>
              <a:gd name="connsiteX209" fmla="*/ 3626636 w 4724401"/>
              <a:gd name="connsiteY209" fmla="*/ 4512230 h 6858000"/>
              <a:gd name="connsiteX210" fmla="*/ 3653088 w 4724401"/>
              <a:gd name="connsiteY210" fmla="*/ 4521417 h 6858000"/>
              <a:gd name="connsiteX211" fmla="*/ 3988128 w 4724401"/>
              <a:gd name="connsiteY211" fmla="*/ 4817267 h 6858000"/>
              <a:gd name="connsiteX212" fmla="*/ 4618309 w 4724401"/>
              <a:gd name="connsiteY212" fmla="*/ 4699202 h 6858000"/>
              <a:gd name="connsiteX213" fmla="*/ 4724401 w 4724401"/>
              <a:gd name="connsiteY213" fmla="*/ 4687606 h 6858000"/>
              <a:gd name="connsiteX214" fmla="*/ 4724401 w 4724401"/>
              <a:gd name="connsiteY214" fmla="*/ 4773345 h 6858000"/>
              <a:gd name="connsiteX215" fmla="*/ 4671155 w 4724401"/>
              <a:gd name="connsiteY215" fmla="*/ 4778608 h 6858000"/>
              <a:gd name="connsiteX216" fmla="*/ 4086300 w 4724401"/>
              <a:gd name="connsiteY216" fmla="*/ 4884599 h 6858000"/>
              <a:gd name="connsiteX217" fmla="*/ 4085485 w 4724401"/>
              <a:gd name="connsiteY217" fmla="*/ 4899070 h 6858000"/>
              <a:gd name="connsiteX218" fmla="*/ 3871915 w 4724401"/>
              <a:gd name="connsiteY218" fmla="*/ 5253645 h 6858000"/>
              <a:gd name="connsiteX219" fmla="*/ 3799374 w 4724401"/>
              <a:gd name="connsiteY219" fmla="*/ 5466127 h 6858000"/>
              <a:gd name="connsiteX220" fmla="*/ 3498850 w 4724401"/>
              <a:gd name="connsiteY220" fmla="*/ 6661888 h 6858000"/>
              <a:gd name="connsiteX221" fmla="*/ 3399216 w 4724401"/>
              <a:gd name="connsiteY221" fmla="*/ 6858000 h 6858000"/>
              <a:gd name="connsiteX222" fmla="*/ 3303688 w 4724401"/>
              <a:gd name="connsiteY222" fmla="*/ 6858000 h 6858000"/>
              <a:gd name="connsiteX223" fmla="*/ 3391774 w 4724401"/>
              <a:gd name="connsiteY223" fmla="*/ 6697181 h 6858000"/>
              <a:gd name="connsiteX224" fmla="*/ 3735540 w 4724401"/>
              <a:gd name="connsiteY224" fmla="*/ 5546923 h 6858000"/>
              <a:gd name="connsiteX225" fmla="*/ 3729438 w 4724401"/>
              <a:gd name="connsiteY225" fmla="*/ 5569058 h 6858000"/>
              <a:gd name="connsiteX226" fmla="*/ 3707782 w 4724401"/>
              <a:gd name="connsiteY226" fmla="*/ 5644908 h 6858000"/>
              <a:gd name="connsiteX227" fmla="*/ 3583827 w 4724401"/>
              <a:gd name="connsiteY227" fmla="*/ 6039215 h 6858000"/>
              <a:gd name="connsiteX228" fmla="*/ 3547861 w 4724401"/>
              <a:gd name="connsiteY228" fmla="*/ 6129609 h 6858000"/>
              <a:gd name="connsiteX229" fmla="*/ 3490905 w 4724401"/>
              <a:gd name="connsiteY229" fmla="*/ 6277660 h 6858000"/>
              <a:gd name="connsiteX230" fmla="*/ 3455859 w 4724401"/>
              <a:gd name="connsiteY230" fmla="*/ 6391301 h 6858000"/>
              <a:gd name="connsiteX231" fmla="*/ 3429112 w 4724401"/>
              <a:gd name="connsiteY231" fmla="*/ 6479469 h 6858000"/>
              <a:gd name="connsiteX232" fmla="*/ 3304862 w 4724401"/>
              <a:gd name="connsiteY232" fmla="*/ 6796476 h 6858000"/>
              <a:gd name="connsiteX233" fmla="*/ 3276071 w 4724401"/>
              <a:gd name="connsiteY233" fmla="*/ 6858000 h 6858000"/>
              <a:gd name="connsiteX234" fmla="*/ 3240805 w 4724401"/>
              <a:gd name="connsiteY234" fmla="*/ 6858000 h 6858000"/>
              <a:gd name="connsiteX235" fmla="*/ 3275917 w 4724401"/>
              <a:gd name="connsiteY235" fmla="*/ 6783192 h 6858000"/>
              <a:gd name="connsiteX236" fmla="*/ 3399358 w 4724401"/>
              <a:gd name="connsiteY236" fmla="*/ 6469011 h 6858000"/>
              <a:gd name="connsiteX237" fmla="*/ 3425650 w 4724401"/>
              <a:gd name="connsiteY237" fmla="*/ 6381333 h 6858000"/>
              <a:gd name="connsiteX238" fmla="*/ 3460661 w 4724401"/>
              <a:gd name="connsiteY238" fmla="*/ 6266763 h 6858000"/>
              <a:gd name="connsiteX239" fmla="*/ 3518021 w 4724401"/>
              <a:gd name="connsiteY239" fmla="*/ 6117298 h 6858000"/>
              <a:gd name="connsiteX240" fmla="*/ 3554035 w 4724401"/>
              <a:gd name="connsiteY240" fmla="*/ 6027832 h 6858000"/>
              <a:gd name="connsiteX241" fmla="*/ 3677174 w 4724401"/>
              <a:gd name="connsiteY241" fmla="*/ 5636351 h 6858000"/>
              <a:gd name="connsiteX242" fmla="*/ 3698819 w 4724401"/>
              <a:gd name="connsiteY242" fmla="*/ 5560503 h 6858000"/>
              <a:gd name="connsiteX243" fmla="*/ 3702094 w 4724401"/>
              <a:gd name="connsiteY243" fmla="*/ 5549194 h 6858000"/>
              <a:gd name="connsiteX244" fmla="*/ 3398355 w 4724401"/>
              <a:gd name="connsiteY244" fmla="*/ 6094603 h 6858000"/>
              <a:gd name="connsiteX245" fmla="*/ 3193941 w 4724401"/>
              <a:gd name="connsiteY245" fmla="*/ 6798775 h 6858000"/>
              <a:gd name="connsiteX246" fmla="*/ 3184140 w 4724401"/>
              <a:gd name="connsiteY246" fmla="*/ 6858000 h 6858000"/>
              <a:gd name="connsiteX247" fmla="*/ 3099978 w 4724401"/>
              <a:gd name="connsiteY247" fmla="*/ 6858000 h 6858000"/>
              <a:gd name="connsiteX248" fmla="*/ 3101556 w 4724401"/>
              <a:gd name="connsiteY248" fmla="*/ 6843337 h 6858000"/>
              <a:gd name="connsiteX249" fmla="*/ 3370162 w 4724401"/>
              <a:gd name="connsiteY249" fmla="*/ 5785550 h 6858000"/>
              <a:gd name="connsiteX250" fmla="*/ 3746477 w 4724401"/>
              <a:gd name="connsiteY250" fmla="*/ 5377889 h 6858000"/>
              <a:gd name="connsiteX251" fmla="*/ 3863399 w 4724401"/>
              <a:gd name="connsiteY251" fmla="*/ 5087257 h 6858000"/>
              <a:gd name="connsiteX252" fmla="*/ 3968712 w 4724401"/>
              <a:gd name="connsiteY252" fmla="*/ 4913989 h 6858000"/>
              <a:gd name="connsiteX253" fmla="*/ 2792390 w 4724401"/>
              <a:gd name="connsiteY253" fmla="*/ 5382974 h 6858000"/>
              <a:gd name="connsiteX254" fmla="*/ 2714982 w 4724401"/>
              <a:gd name="connsiteY254" fmla="*/ 5427051 h 6858000"/>
              <a:gd name="connsiteX255" fmla="*/ 2813361 w 4724401"/>
              <a:gd name="connsiteY255" fmla="*/ 6023912 h 6858000"/>
              <a:gd name="connsiteX256" fmla="*/ 2688430 w 4724401"/>
              <a:gd name="connsiteY256" fmla="*/ 6801564 h 6858000"/>
              <a:gd name="connsiteX257" fmla="*/ 2629626 w 4724401"/>
              <a:gd name="connsiteY257" fmla="*/ 6763394 h 6858000"/>
              <a:gd name="connsiteX258" fmla="*/ 2565328 w 4724401"/>
              <a:gd name="connsiteY258" fmla="*/ 5516399 h 6858000"/>
              <a:gd name="connsiteX259" fmla="*/ 1922999 w 4724401"/>
              <a:gd name="connsiteY259" fmla="*/ 5980343 h 6858000"/>
              <a:gd name="connsiteX260" fmla="*/ 1950261 w 4724401"/>
              <a:gd name="connsiteY260" fmla="*/ 6405858 h 6858000"/>
              <a:gd name="connsiteX261" fmla="*/ 2365554 w 4724401"/>
              <a:gd name="connsiteY261" fmla="*/ 6759107 h 6858000"/>
              <a:gd name="connsiteX262" fmla="*/ 2424142 w 4724401"/>
              <a:gd name="connsiteY262" fmla="*/ 6858000 h 6858000"/>
              <a:gd name="connsiteX263" fmla="*/ 2395994 w 4724401"/>
              <a:gd name="connsiteY263" fmla="*/ 6858000 h 6858000"/>
              <a:gd name="connsiteX264" fmla="*/ 2392863 w 4724401"/>
              <a:gd name="connsiteY264" fmla="*/ 6852964 h 6858000"/>
              <a:gd name="connsiteX265" fmla="*/ 2017589 w 4724401"/>
              <a:gd name="connsiteY265" fmla="*/ 6493982 h 6858000"/>
              <a:gd name="connsiteX266" fmla="*/ 2147336 w 4724401"/>
              <a:gd name="connsiteY266" fmla="*/ 6594052 h 6858000"/>
              <a:gd name="connsiteX267" fmla="*/ 2207047 w 4724401"/>
              <a:gd name="connsiteY267" fmla="*/ 6654540 h 6858000"/>
              <a:gd name="connsiteX268" fmla="*/ 2299106 w 4724401"/>
              <a:gd name="connsiteY268" fmla="*/ 6778931 h 6858000"/>
              <a:gd name="connsiteX269" fmla="*/ 2314430 w 4724401"/>
              <a:gd name="connsiteY269" fmla="*/ 6801144 h 6858000"/>
              <a:gd name="connsiteX270" fmla="*/ 2352406 w 4724401"/>
              <a:gd name="connsiteY270" fmla="*/ 6858000 h 6858000"/>
              <a:gd name="connsiteX271" fmla="*/ 2314492 w 4724401"/>
              <a:gd name="connsiteY271" fmla="*/ 6858000 h 6858000"/>
              <a:gd name="connsiteX272" fmla="*/ 2288095 w 4724401"/>
              <a:gd name="connsiteY272" fmla="*/ 6818030 h 6858000"/>
              <a:gd name="connsiteX273" fmla="*/ 2272768 w 4724401"/>
              <a:gd name="connsiteY273" fmla="*/ 6795822 h 6858000"/>
              <a:gd name="connsiteX274" fmla="*/ 2182715 w 4724401"/>
              <a:gd name="connsiteY274" fmla="*/ 6675071 h 6858000"/>
              <a:gd name="connsiteX275" fmla="*/ 2032061 w 4724401"/>
              <a:gd name="connsiteY275" fmla="*/ 6541380 h 6858000"/>
              <a:gd name="connsiteX276" fmla="*/ 2257220 w 4724401"/>
              <a:gd name="connsiteY276" fmla="*/ 6826257 h 6858000"/>
              <a:gd name="connsiteX277" fmla="*/ 2281324 w 4724401"/>
              <a:gd name="connsiteY277" fmla="*/ 6858000 h 6858000"/>
              <a:gd name="connsiteX278" fmla="*/ 2242860 w 4724401"/>
              <a:gd name="connsiteY278" fmla="*/ 6858000 h 6858000"/>
              <a:gd name="connsiteX279" fmla="*/ 2232818 w 4724401"/>
              <a:gd name="connsiteY279" fmla="*/ 6844926 h 6858000"/>
              <a:gd name="connsiteX280" fmla="*/ 1990172 w 4724401"/>
              <a:gd name="connsiteY280" fmla="*/ 6542121 h 6858000"/>
              <a:gd name="connsiteX281" fmla="*/ 2124090 w 4724401"/>
              <a:gd name="connsiteY281" fmla="*/ 6761017 h 6858000"/>
              <a:gd name="connsiteX282" fmla="*/ 2200380 w 4724401"/>
              <a:gd name="connsiteY282" fmla="*/ 6858000 h 6858000"/>
              <a:gd name="connsiteX283" fmla="*/ 2147507 w 4724401"/>
              <a:gd name="connsiteY283" fmla="*/ 6858000 h 6858000"/>
              <a:gd name="connsiteX284" fmla="*/ 2070668 w 4724401"/>
              <a:gd name="connsiteY284" fmla="*/ 6761520 h 6858000"/>
              <a:gd name="connsiteX285" fmla="*/ 1975142 w 4724401"/>
              <a:gd name="connsiteY285" fmla="*/ 6585570 h 6858000"/>
              <a:gd name="connsiteX286" fmla="*/ 2050035 w 4724401"/>
              <a:gd name="connsiteY286" fmla="*/ 6813345 h 6858000"/>
              <a:gd name="connsiteX287" fmla="*/ 2063025 w 4724401"/>
              <a:gd name="connsiteY287" fmla="*/ 6858000 h 6858000"/>
              <a:gd name="connsiteX288" fmla="*/ 2021675 w 4724401"/>
              <a:gd name="connsiteY288" fmla="*/ 6858000 h 6858000"/>
              <a:gd name="connsiteX289" fmla="*/ 2019308 w 4724401"/>
              <a:gd name="connsiteY289" fmla="*/ 6847118 h 6858000"/>
              <a:gd name="connsiteX290" fmla="*/ 1938835 w 4724401"/>
              <a:gd name="connsiteY290" fmla="*/ 6551160 h 6858000"/>
              <a:gd name="connsiteX291" fmla="*/ 1953230 w 4724401"/>
              <a:gd name="connsiteY291" fmla="*/ 6759699 h 6858000"/>
              <a:gd name="connsiteX292" fmla="*/ 1956763 w 4724401"/>
              <a:gd name="connsiteY292" fmla="*/ 6778191 h 6858000"/>
              <a:gd name="connsiteX293" fmla="*/ 1967925 w 4724401"/>
              <a:gd name="connsiteY293" fmla="*/ 6858000 h 6858000"/>
              <a:gd name="connsiteX294" fmla="*/ 1936622 w 4724401"/>
              <a:gd name="connsiteY294" fmla="*/ 6858000 h 6858000"/>
              <a:gd name="connsiteX295" fmla="*/ 1926261 w 4724401"/>
              <a:gd name="connsiteY295" fmla="*/ 6784064 h 6858000"/>
              <a:gd name="connsiteX296" fmla="*/ 1922724 w 4724401"/>
              <a:gd name="connsiteY296" fmla="*/ 6765577 h 6858000"/>
              <a:gd name="connsiteX297" fmla="*/ 1904650 w 4724401"/>
              <a:gd name="connsiteY297" fmla="*/ 6639616 h 6858000"/>
              <a:gd name="connsiteX298" fmla="*/ 1885273 w 4724401"/>
              <a:gd name="connsiteY298" fmla="*/ 6858000 h 6858000"/>
              <a:gd name="connsiteX299" fmla="*/ 1854363 w 4724401"/>
              <a:gd name="connsiteY299" fmla="*/ 6858000 h 6858000"/>
              <a:gd name="connsiteX300" fmla="*/ 1880391 w 4724401"/>
              <a:gd name="connsiteY300" fmla="*/ 6603796 h 6858000"/>
              <a:gd name="connsiteX301" fmla="*/ 1818273 w 4724401"/>
              <a:gd name="connsiteY301" fmla="*/ 6715729 h 6858000"/>
              <a:gd name="connsiteX302" fmla="*/ 1794691 w 4724401"/>
              <a:gd name="connsiteY302" fmla="*/ 6843239 h 6858000"/>
              <a:gd name="connsiteX303" fmla="*/ 1794914 w 4724401"/>
              <a:gd name="connsiteY303" fmla="*/ 6858000 h 6858000"/>
              <a:gd name="connsiteX304" fmla="*/ 1746128 w 4724401"/>
              <a:gd name="connsiteY304" fmla="*/ 6858000 h 6858000"/>
              <a:gd name="connsiteX305" fmla="*/ 1753934 w 4724401"/>
              <a:gd name="connsiteY305" fmla="*/ 6724796 h 6858000"/>
              <a:gd name="connsiteX306" fmla="*/ 1792053 w 4724401"/>
              <a:gd name="connsiteY306" fmla="*/ 6572396 h 6858000"/>
              <a:gd name="connsiteX307" fmla="*/ 1862248 w 4724401"/>
              <a:gd name="connsiteY307" fmla="*/ 6266397 h 6858000"/>
              <a:gd name="connsiteX308" fmla="*/ 1862250 w 4724401"/>
              <a:gd name="connsiteY308" fmla="*/ 6033531 h 6858000"/>
              <a:gd name="connsiteX309" fmla="*/ 1211999 w 4724401"/>
              <a:gd name="connsiteY309" fmla="*/ 6683610 h 6858000"/>
              <a:gd name="connsiteX310" fmla="*/ 1213266 w 4724401"/>
              <a:gd name="connsiteY310" fmla="*/ 6691947 h 6858000"/>
              <a:gd name="connsiteX311" fmla="*/ 1203370 w 4724401"/>
              <a:gd name="connsiteY311" fmla="*/ 6850676 h 6858000"/>
              <a:gd name="connsiteX312" fmla="*/ 1203671 w 4724401"/>
              <a:gd name="connsiteY312" fmla="*/ 6858000 h 6858000"/>
              <a:gd name="connsiteX313" fmla="*/ 1143180 w 4724401"/>
              <a:gd name="connsiteY313" fmla="*/ 6858000 h 6858000"/>
              <a:gd name="connsiteX314" fmla="*/ 1142176 w 4724401"/>
              <a:gd name="connsiteY314" fmla="*/ 6766045 h 6858000"/>
              <a:gd name="connsiteX315" fmla="*/ 1067484 w 4724401"/>
              <a:gd name="connsiteY315" fmla="*/ 6858000 h 6858000"/>
              <a:gd name="connsiteX316" fmla="*/ 953928 w 4724401"/>
              <a:gd name="connsiteY316" fmla="*/ 6858000 h 6858000"/>
              <a:gd name="connsiteX317" fmla="*/ 959715 w 4724401"/>
              <a:gd name="connsiteY317" fmla="*/ 6850185 h 6858000"/>
              <a:gd name="connsiteX318" fmla="*/ 1483788 w 4724401"/>
              <a:gd name="connsiteY318" fmla="*/ 6259174 h 6858000"/>
              <a:gd name="connsiteX319" fmla="*/ 1100671 w 4724401"/>
              <a:gd name="connsiteY319" fmla="*/ 6252137 h 6858000"/>
              <a:gd name="connsiteX320" fmla="*/ 1090144 w 4724401"/>
              <a:gd name="connsiteY320" fmla="*/ 6256748 h 6858000"/>
              <a:gd name="connsiteX321" fmla="*/ 1095872 w 4724401"/>
              <a:gd name="connsiteY321" fmla="*/ 6271892 h 6858000"/>
              <a:gd name="connsiteX322" fmla="*/ 262785 w 4724401"/>
              <a:gd name="connsiteY322" fmla="*/ 6845450 h 6858000"/>
              <a:gd name="connsiteX323" fmla="*/ 209968 w 4724401"/>
              <a:gd name="connsiteY323" fmla="*/ 6770713 h 6858000"/>
              <a:gd name="connsiteX324" fmla="*/ 873460 w 4724401"/>
              <a:gd name="connsiteY324" fmla="*/ 6253768 h 6858000"/>
              <a:gd name="connsiteX325" fmla="*/ 192686 w 4724401"/>
              <a:gd name="connsiteY325" fmla="*/ 5849257 h 6858000"/>
              <a:gd name="connsiteX326" fmla="*/ 4696 w 4724401"/>
              <a:gd name="connsiteY326" fmla="*/ 5697668 h 6858000"/>
              <a:gd name="connsiteX327" fmla="*/ 0 w 4724401"/>
              <a:gd name="connsiteY327" fmla="*/ 5689984 h 6858000"/>
              <a:gd name="connsiteX328" fmla="*/ 0 w 4724401"/>
              <a:gd name="connsiteY328" fmla="*/ 5513472 h 6858000"/>
              <a:gd name="connsiteX329" fmla="*/ 174101 w 4724401"/>
              <a:gd name="connsiteY329" fmla="*/ 5620277 h 6858000"/>
              <a:gd name="connsiteX330" fmla="*/ 891800 w 4724401"/>
              <a:gd name="connsiteY330" fmla="*/ 6036935 h 6858000"/>
              <a:gd name="connsiteX331" fmla="*/ 1072219 w 4724401"/>
              <a:gd name="connsiteY331" fmla="*/ 6169443 h 6858000"/>
              <a:gd name="connsiteX332" fmla="*/ 1074117 w 4724401"/>
              <a:gd name="connsiteY332" fmla="*/ 6170301 h 6858000"/>
              <a:gd name="connsiteX333" fmla="*/ 1083114 w 4724401"/>
              <a:gd name="connsiteY333" fmla="*/ 6174131 h 6858000"/>
              <a:gd name="connsiteX334" fmla="*/ 1543010 w 4724401"/>
              <a:gd name="connsiteY334" fmla="*/ 6191140 h 6858000"/>
              <a:gd name="connsiteX335" fmla="*/ 1551080 w 4724401"/>
              <a:gd name="connsiteY335" fmla="*/ 6195006 h 6858000"/>
              <a:gd name="connsiteX336" fmla="*/ 2345443 w 4724401"/>
              <a:gd name="connsiteY336" fmla="*/ 5549882 h 6858000"/>
              <a:gd name="connsiteX337" fmla="*/ 1721499 w 4724401"/>
              <a:gd name="connsiteY337" fmla="*/ 5599969 h 6858000"/>
              <a:gd name="connsiteX338" fmla="*/ 767716 w 4724401"/>
              <a:gd name="connsiteY338" fmla="*/ 5472768 h 6858000"/>
              <a:gd name="connsiteX339" fmla="*/ 722147 w 4724401"/>
              <a:gd name="connsiteY339" fmla="*/ 5393091 h 6858000"/>
              <a:gd name="connsiteX340" fmla="*/ 1485552 w 4724401"/>
              <a:gd name="connsiteY340" fmla="*/ 5313202 h 6858000"/>
              <a:gd name="connsiteX341" fmla="*/ 2143004 w 4724401"/>
              <a:gd name="connsiteY341" fmla="*/ 5402420 h 6858000"/>
              <a:gd name="connsiteX342" fmla="*/ 1933391 w 4724401"/>
              <a:gd name="connsiteY342" fmla="*/ 5156971 h 6858000"/>
              <a:gd name="connsiteX343" fmla="*/ 1827118 w 4724401"/>
              <a:gd name="connsiteY343" fmla="*/ 4968410 h 6858000"/>
              <a:gd name="connsiteX344" fmla="*/ 1837349 w 4724401"/>
              <a:gd name="connsiteY344" fmla="*/ 4956357 h 6858000"/>
              <a:gd name="connsiteX345" fmla="*/ 2162835 w 4724401"/>
              <a:gd name="connsiteY345" fmla="*/ 5187853 h 6858000"/>
              <a:gd name="connsiteX346" fmla="*/ 2257167 w 4724401"/>
              <a:gd name="connsiteY346" fmla="*/ 5462123 h 6858000"/>
              <a:gd name="connsiteX347" fmla="*/ 2261598 w 4724401"/>
              <a:gd name="connsiteY347" fmla="*/ 5467998 h 6858000"/>
              <a:gd name="connsiteX348" fmla="*/ 2437177 w 4724401"/>
              <a:gd name="connsiteY348" fmla="*/ 5479608 h 6858000"/>
              <a:gd name="connsiteX349" fmla="*/ 2445247 w 4724401"/>
              <a:gd name="connsiteY349" fmla="*/ 5483476 h 6858000"/>
              <a:gd name="connsiteX350" fmla="*/ 2743626 w 4724401"/>
              <a:gd name="connsiteY350" fmla="*/ 5304819 h 6858000"/>
              <a:gd name="connsiteX351" fmla="*/ 3048102 w 4724401"/>
              <a:gd name="connsiteY351" fmla="*/ 5150595 h 6858000"/>
              <a:gd name="connsiteX352" fmla="*/ 1799414 w 4724401"/>
              <a:gd name="connsiteY352" fmla="*/ 4694732 h 6858000"/>
              <a:gd name="connsiteX353" fmla="*/ 1771735 w 4724401"/>
              <a:gd name="connsiteY353" fmla="*/ 4619929 h 6858000"/>
              <a:gd name="connsiteX354" fmla="*/ 3104273 w 4724401"/>
              <a:gd name="connsiteY354" fmla="*/ 5076159 h 6858000"/>
              <a:gd name="connsiteX355" fmla="*/ 3113245 w 4724401"/>
              <a:gd name="connsiteY355" fmla="*/ 5090705 h 6858000"/>
              <a:gd name="connsiteX356" fmla="*/ 3126294 w 4724401"/>
              <a:gd name="connsiteY356" fmla="*/ 5114400 h 6858000"/>
              <a:gd name="connsiteX357" fmla="*/ 3937433 w 4724401"/>
              <a:gd name="connsiteY357" fmla="*/ 4830473 h 6858000"/>
              <a:gd name="connsiteX358" fmla="*/ 3590475 w 4724401"/>
              <a:gd name="connsiteY358" fmla="*/ 4597974 h 6858000"/>
              <a:gd name="connsiteX359" fmla="*/ 3100264 w 4724401"/>
              <a:gd name="connsiteY359" fmla="*/ 4579845 h 6858000"/>
              <a:gd name="connsiteX360" fmla="*/ 2183576 w 4724401"/>
              <a:gd name="connsiteY360" fmla="*/ 4227150 h 6858000"/>
              <a:gd name="connsiteX361" fmla="*/ 2151029 w 4724401"/>
              <a:gd name="connsiteY361" fmla="*/ 4146947 h 6858000"/>
              <a:gd name="connsiteX362" fmla="*/ 3563434 w 4724401"/>
              <a:gd name="connsiteY362" fmla="*/ 4469115 h 6858000"/>
              <a:gd name="connsiteX363" fmla="*/ 3177952 w 4724401"/>
              <a:gd name="connsiteY363" fmla="*/ 3657386 h 6858000"/>
              <a:gd name="connsiteX364" fmla="*/ 3174829 w 4724401"/>
              <a:gd name="connsiteY364" fmla="*/ 3620110 h 6858000"/>
              <a:gd name="connsiteX365" fmla="*/ 3429186 w 4724401"/>
              <a:gd name="connsiteY365" fmla="*/ 3458784 h 6858000"/>
              <a:gd name="connsiteX366" fmla="*/ 3446761 w 4724401"/>
              <a:gd name="connsiteY366" fmla="*/ 3461278 h 6858000"/>
              <a:gd name="connsiteX367" fmla="*/ 4419733 w 4724401"/>
              <a:gd name="connsiteY367" fmla="*/ 3963555 h 6858000"/>
              <a:gd name="connsiteX368" fmla="*/ 4659448 w 4724401"/>
              <a:gd name="connsiteY368" fmla="*/ 4172746 h 6858000"/>
              <a:gd name="connsiteX369" fmla="*/ 4724401 w 4724401"/>
              <a:gd name="connsiteY369" fmla="*/ 4275524 h 6858000"/>
              <a:gd name="connsiteX370" fmla="*/ 4724401 w 4724401"/>
              <a:gd name="connsiteY370" fmla="*/ 4519331 h 6858000"/>
              <a:gd name="connsiteX371" fmla="*/ 4695727 w 4724401"/>
              <a:gd name="connsiteY371" fmla="*/ 4489837 h 6858000"/>
              <a:gd name="connsiteX372" fmla="*/ 4036318 w 4724401"/>
              <a:gd name="connsiteY372" fmla="*/ 4147013 h 6858000"/>
              <a:gd name="connsiteX373" fmla="*/ 3432098 w 4724401"/>
              <a:gd name="connsiteY373" fmla="*/ 3537312 h 6858000"/>
              <a:gd name="connsiteX374" fmla="*/ 3429186 w 4724401"/>
              <a:gd name="connsiteY374" fmla="*/ 3458784 h 6858000"/>
              <a:gd name="connsiteX375" fmla="*/ 4287835 w 4724401"/>
              <a:gd name="connsiteY375" fmla="*/ 3252276 h 6858000"/>
              <a:gd name="connsiteX376" fmla="*/ 4305321 w 4724401"/>
              <a:gd name="connsiteY376" fmla="*/ 3256953 h 6858000"/>
              <a:gd name="connsiteX377" fmla="*/ 4633631 w 4724401"/>
              <a:gd name="connsiteY377" fmla="*/ 3503706 h 6858000"/>
              <a:gd name="connsiteX378" fmla="*/ 4724401 w 4724401"/>
              <a:gd name="connsiteY378" fmla="*/ 3579225 h 6858000"/>
              <a:gd name="connsiteX379" fmla="*/ 4724401 w 4724401"/>
              <a:gd name="connsiteY379" fmla="*/ 3637622 h 6858000"/>
              <a:gd name="connsiteX380" fmla="*/ 4594837 w 4724401"/>
              <a:gd name="connsiteY380" fmla="*/ 3532274 h 6858000"/>
              <a:gd name="connsiteX381" fmla="*/ 4441737 w 4724401"/>
              <a:gd name="connsiteY381" fmla="*/ 3399734 h 6858000"/>
              <a:gd name="connsiteX382" fmla="*/ 4431236 w 4724401"/>
              <a:gd name="connsiteY382" fmla="*/ 3400954 h 6858000"/>
              <a:gd name="connsiteX383" fmla="*/ 4557150 w 4724401"/>
              <a:gd name="connsiteY383" fmla="*/ 3510023 h 6858000"/>
              <a:gd name="connsiteX384" fmla="*/ 4709959 w 4724401"/>
              <a:gd name="connsiteY384" fmla="*/ 3658245 h 6858000"/>
              <a:gd name="connsiteX385" fmla="*/ 4724401 w 4724401"/>
              <a:gd name="connsiteY385" fmla="*/ 3673072 h 6858000"/>
              <a:gd name="connsiteX386" fmla="*/ 4724401 w 4724401"/>
              <a:gd name="connsiteY386" fmla="*/ 3718516 h 6858000"/>
              <a:gd name="connsiteX387" fmla="*/ 4642986 w 4724401"/>
              <a:gd name="connsiteY387" fmla="*/ 3635718 h 6858000"/>
              <a:gd name="connsiteX388" fmla="*/ 4440129 w 4724401"/>
              <a:gd name="connsiteY388" fmla="*/ 3448571 h 6858000"/>
              <a:gd name="connsiteX389" fmla="*/ 4700658 w 4724401"/>
              <a:gd name="connsiteY389" fmla="*/ 3767518 h 6858000"/>
              <a:gd name="connsiteX390" fmla="*/ 4724401 w 4724401"/>
              <a:gd name="connsiteY390" fmla="*/ 3790032 h 6858000"/>
              <a:gd name="connsiteX391" fmla="*/ 4724401 w 4724401"/>
              <a:gd name="connsiteY391" fmla="*/ 3871856 h 6858000"/>
              <a:gd name="connsiteX392" fmla="*/ 4649232 w 4724401"/>
              <a:gd name="connsiteY392" fmla="*/ 3785028 h 6858000"/>
              <a:gd name="connsiteX393" fmla="*/ 4294126 w 4724401"/>
              <a:gd name="connsiteY393" fmla="*/ 3303048 h 6858000"/>
              <a:gd name="connsiteX394" fmla="*/ 4287835 w 4724401"/>
              <a:gd name="connsiteY394" fmla="*/ 3252276 h 6858000"/>
              <a:gd name="connsiteX395" fmla="*/ 1318687 w 4724401"/>
              <a:gd name="connsiteY395" fmla="*/ 3113840 h 6858000"/>
              <a:gd name="connsiteX396" fmla="*/ 1066793 w 4724401"/>
              <a:gd name="connsiteY396" fmla="*/ 3212171 h 6858000"/>
              <a:gd name="connsiteX397" fmla="*/ 993319 w 4724401"/>
              <a:gd name="connsiteY397" fmla="*/ 3247648 h 6858000"/>
              <a:gd name="connsiteX398" fmla="*/ 853081 w 4724401"/>
              <a:gd name="connsiteY398" fmla="*/ 3312410 h 6858000"/>
              <a:gd name="connsiteX399" fmla="*/ 805957 w 4724401"/>
              <a:gd name="connsiteY399" fmla="*/ 3330443 h 6858000"/>
              <a:gd name="connsiteX400" fmla="*/ 1318687 w 4724401"/>
              <a:gd name="connsiteY400" fmla="*/ 3113840 h 6858000"/>
              <a:gd name="connsiteX401" fmla="*/ 1238695 w 4724401"/>
              <a:gd name="connsiteY401" fmla="*/ 3076820 h 6858000"/>
              <a:gd name="connsiteX402" fmla="*/ 716371 w 4724401"/>
              <a:gd name="connsiteY402" fmla="*/ 3293249 h 6858000"/>
              <a:gd name="connsiteX403" fmla="*/ 579522 w 4724401"/>
              <a:gd name="connsiteY403" fmla="*/ 3371759 h 6858000"/>
              <a:gd name="connsiteX404" fmla="*/ 600288 w 4724401"/>
              <a:gd name="connsiteY404" fmla="*/ 3365555 h 6858000"/>
              <a:gd name="connsiteX405" fmla="*/ 840692 w 4724401"/>
              <a:gd name="connsiteY405" fmla="*/ 3284921 h 6858000"/>
              <a:gd name="connsiteX406" fmla="*/ 979248 w 4724401"/>
              <a:gd name="connsiteY406" fmla="*/ 3221003 h 6858000"/>
              <a:gd name="connsiteX407" fmla="*/ 1053282 w 4724401"/>
              <a:gd name="connsiteY407" fmla="*/ 3185247 h 6858000"/>
              <a:gd name="connsiteX408" fmla="*/ 1320603 w 4724401"/>
              <a:gd name="connsiteY408" fmla="*/ 3081281 h 6858000"/>
              <a:gd name="connsiteX409" fmla="*/ 1238695 w 4724401"/>
              <a:gd name="connsiteY409" fmla="*/ 3076820 h 6858000"/>
              <a:gd name="connsiteX410" fmla="*/ 2399523 w 4724401"/>
              <a:gd name="connsiteY410" fmla="*/ 1428234 h 6858000"/>
              <a:gd name="connsiteX411" fmla="*/ 2224982 w 4724401"/>
              <a:gd name="connsiteY411" fmla="*/ 1826201 h 6858000"/>
              <a:gd name="connsiteX412" fmla="*/ 2096099 w 4724401"/>
              <a:gd name="connsiteY412" fmla="*/ 2345900 h 6858000"/>
              <a:gd name="connsiteX413" fmla="*/ 2283317 w 4724401"/>
              <a:gd name="connsiteY413" fmla="*/ 1796925 h 6858000"/>
              <a:gd name="connsiteX414" fmla="*/ 2448558 w 4724401"/>
              <a:gd name="connsiteY414" fmla="*/ 1373435 h 6858000"/>
              <a:gd name="connsiteX415" fmla="*/ 2312521 w 4724401"/>
              <a:gd name="connsiteY415" fmla="*/ 1806140 h 6858000"/>
              <a:gd name="connsiteX416" fmla="*/ 2127533 w 4724401"/>
              <a:gd name="connsiteY416" fmla="*/ 2348380 h 6858000"/>
              <a:gd name="connsiteX417" fmla="*/ 2358080 w 4724401"/>
              <a:gd name="connsiteY417" fmla="*/ 1866134 h 6858000"/>
              <a:gd name="connsiteX418" fmla="*/ 2407436 w 4724401"/>
              <a:gd name="connsiteY418" fmla="*/ 1651070 h 6858000"/>
              <a:gd name="connsiteX419" fmla="*/ 2448558 w 4724401"/>
              <a:gd name="connsiteY419" fmla="*/ 1373435 h 6858000"/>
              <a:gd name="connsiteX420" fmla="*/ 278707 w 4724401"/>
              <a:gd name="connsiteY420" fmla="*/ 1352270 h 6858000"/>
              <a:gd name="connsiteX421" fmla="*/ 321570 w 4724401"/>
              <a:gd name="connsiteY421" fmla="*/ 1861610 h 6858000"/>
              <a:gd name="connsiteX422" fmla="*/ 294281 w 4724401"/>
              <a:gd name="connsiteY422" fmla="*/ 1440658 h 6858000"/>
              <a:gd name="connsiteX423" fmla="*/ 1423821 w 4724401"/>
              <a:gd name="connsiteY423" fmla="*/ 1351958 h 6858000"/>
              <a:gd name="connsiteX424" fmla="*/ 1638521 w 4724401"/>
              <a:gd name="connsiteY424" fmla="*/ 1908470 h 6858000"/>
              <a:gd name="connsiteX425" fmla="*/ 1754199 w 4724401"/>
              <a:gd name="connsiteY425" fmla="*/ 2149284 h 6858000"/>
              <a:gd name="connsiteX426" fmla="*/ 1908359 w 4724401"/>
              <a:gd name="connsiteY426" fmla="*/ 2364988 h 6858000"/>
              <a:gd name="connsiteX427" fmla="*/ 1647661 w 4724401"/>
              <a:gd name="connsiteY427" fmla="*/ 1825945 h 6858000"/>
              <a:gd name="connsiteX428" fmla="*/ 1423821 w 4724401"/>
              <a:gd name="connsiteY428" fmla="*/ 1351958 h 6858000"/>
              <a:gd name="connsiteX429" fmla="*/ 1431890 w 4724401"/>
              <a:gd name="connsiteY429" fmla="*/ 1306475 h 6858000"/>
              <a:gd name="connsiteX430" fmla="*/ 1507597 w 4724401"/>
              <a:gd name="connsiteY430" fmla="*/ 1446132 h 6858000"/>
              <a:gd name="connsiteX431" fmla="*/ 1674586 w 4724401"/>
              <a:gd name="connsiteY431" fmla="*/ 1813832 h 6858000"/>
              <a:gd name="connsiteX432" fmla="*/ 1815950 w 4724401"/>
              <a:gd name="connsiteY432" fmla="*/ 2128564 h 6858000"/>
              <a:gd name="connsiteX433" fmla="*/ 1984242 w 4724401"/>
              <a:gd name="connsiteY433" fmla="*/ 2430829 h 6858000"/>
              <a:gd name="connsiteX434" fmla="*/ 2014023 w 4724401"/>
              <a:gd name="connsiteY434" fmla="*/ 2450995 h 6858000"/>
              <a:gd name="connsiteX435" fmla="*/ 1747337 w 4724401"/>
              <a:gd name="connsiteY435" fmla="*/ 1855264 h 6858000"/>
              <a:gd name="connsiteX436" fmla="*/ 1533749 w 4724401"/>
              <a:gd name="connsiteY436" fmla="*/ 1478656 h 6858000"/>
              <a:gd name="connsiteX437" fmla="*/ 1431890 w 4724401"/>
              <a:gd name="connsiteY437" fmla="*/ 1306475 h 6858000"/>
              <a:gd name="connsiteX438" fmla="*/ 655236 w 4724401"/>
              <a:gd name="connsiteY438" fmla="*/ 1268632 h 6858000"/>
              <a:gd name="connsiteX439" fmla="*/ 839521 w 4724401"/>
              <a:gd name="connsiteY439" fmla="*/ 1685315 h 6858000"/>
              <a:gd name="connsiteX440" fmla="*/ 1109416 w 4724401"/>
              <a:gd name="connsiteY440" fmla="*/ 2061663 h 6858000"/>
              <a:gd name="connsiteX441" fmla="*/ 1298300 w 4724401"/>
              <a:gd name="connsiteY441" fmla="*/ 2247742 h 6858000"/>
              <a:gd name="connsiteX442" fmla="*/ 1125871 w 4724401"/>
              <a:gd name="connsiteY442" fmla="*/ 1989513 h 6858000"/>
              <a:gd name="connsiteX443" fmla="*/ 981574 w 4724401"/>
              <a:gd name="connsiteY443" fmla="*/ 1783157 h 6858000"/>
              <a:gd name="connsiteX444" fmla="*/ 922198 w 4724401"/>
              <a:gd name="connsiteY444" fmla="*/ 1677437 h 6858000"/>
              <a:gd name="connsiteX445" fmla="*/ 869293 w 4724401"/>
              <a:gd name="connsiteY445" fmla="*/ 1583214 h 6858000"/>
              <a:gd name="connsiteX446" fmla="*/ 751431 w 4724401"/>
              <a:gd name="connsiteY446" fmla="*/ 1405731 h 6858000"/>
              <a:gd name="connsiteX447" fmla="*/ 291466 w 4724401"/>
              <a:gd name="connsiteY447" fmla="*/ 1250369 h 6858000"/>
              <a:gd name="connsiteX448" fmla="*/ 323180 w 4724401"/>
              <a:gd name="connsiteY448" fmla="*/ 1435283 h 6858000"/>
              <a:gd name="connsiteX449" fmla="*/ 349381 w 4724401"/>
              <a:gd name="connsiteY449" fmla="*/ 1875041 h 6858000"/>
              <a:gd name="connsiteX450" fmla="*/ 374363 w 4724401"/>
              <a:gd name="connsiteY450" fmla="*/ 1506494 h 6858000"/>
              <a:gd name="connsiteX451" fmla="*/ 302168 w 4724401"/>
              <a:gd name="connsiteY451" fmla="*/ 1274495 h 6858000"/>
              <a:gd name="connsiteX452" fmla="*/ 291466 w 4724401"/>
              <a:gd name="connsiteY452" fmla="*/ 1250369 h 6858000"/>
              <a:gd name="connsiteX453" fmla="*/ 678222 w 4724401"/>
              <a:gd name="connsiteY453" fmla="*/ 1248670 h 6858000"/>
              <a:gd name="connsiteX454" fmla="*/ 775536 w 4724401"/>
              <a:gd name="connsiteY454" fmla="*/ 1388015 h 6858000"/>
              <a:gd name="connsiteX455" fmla="*/ 894529 w 4724401"/>
              <a:gd name="connsiteY455" fmla="*/ 1567739 h 6858000"/>
              <a:gd name="connsiteX456" fmla="*/ 948000 w 4724401"/>
              <a:gd name="connsiteY456" fmla="*/ 1663088 h 6858000"/>
              <a:gd name="connsiteX457" fmla="*/ 1006812 w 4724401"/>
              <a:gd name="connsiteY457" fmla="*/ 1767683 h 6858000"/>
              <a:gd name="connsiteX458" fmla="*/ 1149133 w 4724401"/>
              <a:gd name="connsiteY458" fmla="*/ 1971513 h 6858000"/>
              <a:gd name="connsiteX459" fmla="*/ 1333952 w 4724401"/>
              <a:gd name="connsiteY459" fmla="*/ 2251620 h 6858000"/>
              <a:gd name="connsiteX460" fmla="*/ 1337329 w 4724401"/>
              <a:gd name="connsiteY460" fmla="*/ 2258350 h 6858000"/>
              <a:gd name="connsiteX461" fmla="*/ 1014726 w 4724401"/>
              <a:gd name="connsiteY461" fmla="*/ 1615556 h 6858000"/>
              <a:gd name="connsiteX462" fmla="*/ 678222 w 4724401"/>
              <a:gd name="connsiteY462" fmla="*/ 1248670 h 6858000"/>
              <a:gd name="connsiteX463" fmla="*/ 4002475 w 4724401"/>
              <a:gd name="connsiteY463" fmla="*/ 1037802 h 6858000"/>
              <a:gd name="connsiteX464" fmla="*/ 4000324 w 4724401"/>
              <a:gd name="connsiteY464" fmla="*/ 1039362 h 6858000"/>
              <a:gd name="connsiteX465" fmla="*/ 4002862 w 4724401"/>
              <a:gd name="connsiteY465" fmla="*/ 1042866 h 6858000"/>
              <a:gd name="connsiteX466" fmla="*/ 4002475 w 4724401"/>
              <a:gd name="connsiteY466" fmla="*/ 1037802 h 6858000"/>
              <a:gd name="connsiteX467" fmla="*/ 506322 w 4724401"/>
              <a:gd name="connsiteY467" fmla="*/ 1020997 h 6858000"/>
              <a:gd name="connsiteX468" fmla="*/ 533068 w 4724401"/>
              <a:gd name="connsiteY468" fmla="*/ 1029409 h 6858000"/>
              <a:gd name="connsiteX469" fmla="*/ 1232525 w 4724401"/>
              <a:gd name="connsiteY469" fmla="*/ 1804675 h 6858000"/>
              <a:gd name="connsiteX470" fmla="*/ 1388858 w 4724401"/>
              <a:gd name="connsiteY470" fmla="*/ 2368011 h 6858000"/>
              <a:gd name="connsiteX471" fmla="*/ 1384098 w 4724401"/>
              <a:gd name="connsiteY471" fmla="*/ 2378125 h 6858000"/>
              <a:gd name="connsiteX472" fmla="*/ 1425393 w 4724401"/>
              <a:gd name="connsiteY472" fmla="*/ 2589124 h 6858000"/>
              <a:gd name="connsiteX473" fmla="*/ 1424001 w 4724401"/>
              <a:gd name="connsiteY473" fmla="*/ 2597541 h 6858000"/>
              <a:gd name="connsiteX474" fmla="*/ 2152729 w 4724401"/>
              <a:gd name="connsiteY474" fmla="*/ 2864487 h 6858000"/>
              <a:gd name="connsiteX475" fmla="*/ 2020609 w 4724401"/>
              <a:gd name="connsiteY475" fmla="*/ 2539671 h 6858000"/>
              <a:gd name="connsiteX476" fmla="*/ 2018920 w 4724401"/>
              <a:gd name="connsiteY476" fmla="*/ 2536309 h 6858000"/>
              <a:gd name="connsiteX477" fmla="*/ 1342441 w 4724401"/>
              <a:gd name="connsiteY477" fmla="*/ 1173017 h 6858000"/>
              <a:gd name="connsiteX478" fmla="*/ 1367925 w 4724401"/>
              <a:gd name="connsiteY478" fmla="*/ 1135648 h 6858000"/>
              <a:gd name="connsiteX479" fmla="*/ 1771401 w 4724401"/>
              <a:gd name="connsiteY479" fmla="*/ 1806673 h 6858000"/>
              <a:gd name="connsiteX480" fmla="*/ 1972385 w 4724401"/>
              <a:gd name="connsiteY480" fmla="*/ 2198735 h 6858000"/>
              <a:gd name="connsiteX481" fmla="*/ 2040892 w 4724401"/>
              <a:gd name="connsiteY481" fmla="*/ 2405205 h 6858000"/>
              <a:gd name="connsiteX482" fmla="*/ 2131689 w 4724401"/>
              <a:gd name="connsiteY482" fmla="*/ 1936926 h 6858000"/>
              <a:gd name="connsiteX483" fmla="*/ 2454820 w 4724401"/>
              <a:gd name="connsiteY483" fmla="*/ 1248808 h 6858000"/>
              <a:gd name="connsiteX484" fmla="*/ 2492512 w 4724401"/>
              <a:gd name="connsiteY484" fmla="*/ 1302920 h 6858000"/>
              <a:gd name="connsiteX485" fmla="*/ 2081216 w 4724401"/>
              <a:gd name="connsiteY485" fmla="*/ 2527513 h 6858000"/>
              <a:gd name="connsiteX486" fmla="*/ 2081211 w 4724401"/>
              <a:gd name="connsiteY486" fmla="*/ 2528916 h 6858000"/>
              <a:gd name="connsiteX487" fmla="*/ 2199067 w 4724401"/>
              <a:gd name="connsiteY487" fmla="*/ 2884061 h 6858000"/>
              <a:gd name="connsiteX488" fmla="*/ 3192586 w 4724401"/>
              <a:gd name="connsiteY488" fmla="*/ 3411496 h 6858000"/>
              <a:gd name="connsiteX489" fmla="*/ 3182620 w 4724401"/>
              <a:gd name="connsiteY489" fmla="*/ 3483279 h 6858000"/>
              <a:gd name="connsiteX490" fmla="*/ 2435119 w 4724401"/>
              <a:gd name="connsiteY490" fmla="*/ 3080173 h 6858000"/>
              <a:gd name="connsiteX491" fmla="*/ 2410152 w 4724401"/>
              <a:gd name="connsiteY491" fmla="*/ 3063751 h 6858000"/>
              <a:gd name="connsiteX492" fmla="*/ 2408099 w 4724401"/>
              <a:gd name="connsiteY492" fmla="*/ 3064403 h 6858000"/>
              <a:gd name="connsiteX493" fmla="*/ 2407218 w 4724401"/>
              <a:gd name="connsiteY493" fmla="*/ 3070324 h 6858000"/>
              <a:gd name="connsiteX494" fmla="*/ 2380138 w 4724401"/>
              <a:gd name="connsiteY494" fmla="*/ 3099341 h 6858000"/>
              <a:gd name="connsiteX495" fmla="*/ 1765923 w 4724401"/>
              <a:gd name="connsiteY495" fmla="*/ 3581043 h 6858000"/>
              <a:gd name="connsiteX496" fmla="*/ 1702258 w 4724401"/>
              <a:gd name="connsiteY496" fmla="*/ 3612286 h 6858000"/>
              <a:gd name="connsiteX497" fmla="*/ 1538370 w 4724401"/>
              <a:gd name="connsiteY497" fmla="*/ 3811804 h 6858000"/>
              <a:gd name="connsiteX498" fmla="*/ 542867 w 4724401"/>
              <a:gd name="connsiteY498" fmla="*/ 4944092 h 6858000"/>
              <a:gd name="connsiteX499" fmla="*/ 515800 w 4724401"/>
              <a:gd name="connsiteY499" fmla="*/ 4862180 h 6858000"/>
              <a:gd name="connsiteX500" fmla="*/ 909145 w 4724401"/>
              <a:gd name="connsiteY500" fmla="*/ 4199225 h 6858000"/>
              <a:gd name="connsiteX501" fmla="*/ 1214067 w 4724401"/>
              <a:gd name="connsiteY501" fmla="*/ 3908561 h 6858000"/>
              <a:gd name="connsiteX502" fmla="*/ 640967 w 4724401"/>
              <a:gd name="connsiteY502" fmla="*/ 4105601 h 6858000"/>
              <a:gd name="connsiteX503" fmla="*/ 112563 w 4724401"/>
              <a:gd name="connsiteY503" fmla="*/ 4396952 h 6858000"/>
              <a:gd name="connsiteX504" fmla="*/ 0 w 4724401"/>
              <a:gd name="connsiteY504" fmla="*/ 4466006 h 6858000"/>
              <a:gd name="connsiteX505" fmla="*/ 0 w 4724401"/>
              <a:gd name="connsiteY505" fmla="*/ 4233763 h 6858000"/>
              <a:gd name="connsiteX506" fmla="*/ 36881 w 4724401"/>
              <a:gd name="connsiteY506" fmla="*/ 4200118 h 6858000"/>
              <a:gd name="connsiteX507" fmla="*/ 910534 w 4724401"/>
              <a:gd name="connsiteY507" fmla="*/ 3629753 h 6858000"/>
              <a:gd name="connsiteX508" fmla="*/ 1578717 w 4724401"/>
              <a:gd name="connsiteY508" fmla="*/ 3575982 h 6858000"/>
              <a:gd name="connsiteX509" fmla="*/ 2338780 w 4724401"/>
              <a:gd name="connsiteY509" fmla="*/ 3033725 h 6858000"/>
              <a:gd name="connsiteX510" fmla="*/ 1807991 w 4724401"/>
              <a:gd name="connsiteY510" fmla="*/ 2807184 h 6858000"/>
              <a:gd name="connsiteX511" fmla="*/ 1416358 w 4724401"/>
              <a:gd name="connsiteY511" fmla="*/ 3112571 h 6858000"/>
              <a:gd name="connsiteX512" fmla="*/ 939066 w 4724401"/>
              <a:gd name="connsiteY512" fmla="*/ 3378798 h 6858000"/>
              <a:gd name="connsiteX513" fmla="*/ 115099 w 4724401"/>
              <a:gd name="connsiteY513" fmla="*/ 3607650 h 6858000"/>
              <a:gd name="connsiteX514" fmla="*/ 97284 w 4724401"/>
              <a:gd name="connsiteY514" fmla="*/ 3520393 h 6858000"/>
              <a:gd name="connsiteX515" fmla="*/ 922050 w 4724401"/>
              <a:gd name="connsiteY515" fmla="*/ 3074867 h 6858000"/>
              <a:gd name="connsiteX516" fmla="*/ 1405265 w 4724401"/>
              <a:gd name="connsiteY516" fmla="*/ 3016319 h 6858000"/>
              <a:gd name="connsiteX517" fmla="*/ 1407512 w 4724401"/>
              <a:gd name="connsiteY517" fmla="*/ 3018001 h 6858000"/>
              <a:gd name="connsiteX518" fmla="*/ 1726266 w 4724401"/>
              <a:gd name="connsiteY518" fmla="*/ 2777274 h 6858000"/>
              <a:gd name="connsiteX519" fmla="*/ 625390 w 4724401"/>
              <a:gd name="connsiteY519" fmla="*/ 2514541 h 6858000"/>
              <a:gd name="connsiteX520" fmla="*/ 619799 w 4724401"/>
              <a:gd name="connsiteY520" fmla="*/ 2527180 h 6858000"/>
              <a:gd name="connsiteX521" fmla="*/ 310030 w 4724401"/>
              <a:gd name="connsiteY521" fmla="*/ 2771818 h 6858000"/>
              <a:gd name="connsiteX522" fmla="*/ 173877 w 4724401"/>
              <a:gd name="connsiteY522" fmla="*/ 2937056 h 6858000"/>
              <a:gd name="connsiteX523" fmla="*/ 77889 w 4724401"/>
              <a:gd name="connsiteY523" fmla="*/ 3138440 h 6858000"/>
              <a:gd name="connsiteX524" fmla="*/ 0 w 4724401"/>
              <a:gd name="connsiteY524" fmla="*/ 3271395 h 6858000"/>
              <a:gd name="connsiteX525" fmla="*/ 0 w 4724401"/>
              <a:gd name="connsiteY525" fmla="*/ 3153002 h 6858000"/>
              <a:gd name="connsiteX526" fmla="*/ 2386 w 4724401"/>
              <a:gd name="connsiteY526" fmla="*/ 3149203 h 6858000"/>
              <a:gd name="connsiteX527" fmla="*/ 89753 w 4724401"/>
              <a:gd name="connsiteY527" fmla="*/ 2987702 h 6858000"/>
              <a:gd name="connsiteX528" fmla="*/ 76869 w 4724401"/>
              <a:gd name="connsiteY528" fmla="*/ 3005404 h 6858000"/>
              <a:gd name="connsiteX529" fmla="*/ 32049 w 4724401"/>
              <a:gd name="connsiteY529" fmla="*/ 3065814 h 6858000"/>
              <a:gd name="connsiteX530" fmla="*/ 0 w 4724401"/>
              <a:gd name="connsiteY530" fmla="*/ 3108744 h 6858000"/>
              <a:gd name="connsiteX531" fmla="*/ 0 w 4724401"/>
              <a:gd name="connsiteY531" fmla="*/ 3058059 h 6858000"/>
              <a:gd name="connsiteX532" fmla="*/ 7610 w 4724401"/>
              <a:gd name="connsiteY532" fmla="*/ 3047889 h 6858000"/>
              <a:gd name="connsiteX533" fmla="*/ 52419 w 4724401"/>
              <a:gd name="connsiteY533" fmla="*/ 2987479 h 6858000"/>
              <a:gd name="connsiteX534" fmla="*/ 59142 w 4724401"/>
              <a:gd name="connsiteY534" fmla="*/ 2978488 h 6858000"/>
              <a:gd name="connsiteX535" fmla="*/ 0 w 4724401"/>
              <a:gd name="connsiteY535" fmla="*/ 3015334 h 6858000"/>
              <a:gd name="connsiteX536" fmla="*/ 0 w 4724401"/>
              <a:gd name="connsiteY536" fmla="*/ 2914286 h 6858000"/>
              <a:gd name="connsiteX537" fmla="*/ 36383 w 4724401"/>
              <a:gd name="connsiteY537" fmla="*/ 2901128 h 6858000"/>
              <a:gd name="connsiteX538" fmla="*/ 156329 w 4724401"/>
              <a:gd name="connsiteY538" fmla="*/ 2840533 h 6858000"/>
              <a:gd name="connsiteX539" fmla="*/ 358355 w 4724401"/>
              <a:gd name="connsiteY539" fmla="*/ 2620471 h 6858000"/>
              <a:gd name="connsiteX540" fmla="*/ 510577 w 4724401"/>
              <a:gd name="connsiteY540" fmla="*/ 2501244 h 6858000"/>
              <a:gd name="connsiteX541" fmla="*/ 211967 w 4724401"/>
              <a:gd name="connsiteY541" fmla="*/ 2479171 h 6858000"/>
              <a:gd name="connsiteX542" fmla="*/ 0 w 4724401"/>
              <a:gd name="connsiteY542" fmla="*/ 2476398 h 6858000"/>
              <a:gd name="connsiteX543" fmla="*/ 0 w 4724401"/>
              <a:gd name="connsiteY543" fmla="*/ 2389189 h 6858000"/>
              <a:gd name="connsiteX544" fmla="*/ 103062 w 4724401"/>
              <a:gd name="connsiteY544" fmla="*/ 2389518 h 6858000"/>
              <a:gd name="connsiteX545" fmla="*/ 510734 w 4724401"/>
              <a:gd name="connsiteY545" fmla="*/ 2416201 h 6858000"/>
              <a:gd name="connsiteX546" fmla="*/ 279257 w 4724401"/>
              <a:gd name="connsiteY546" fmla="*/ 2092102 h 6858000"/>
              <a:gd name="connsiteX547" fmla="*/ 65265 w 4724401"/>
              <a:gd name="connsiteY547" fmla="*/ 2006049 h 6858000"/>
              <a:gd name="connsiteX548" fmla="*/ 0 w 4724401"/>
              <a:gd name="connsiteY548" fmla="*/ 1982532 h 6858000"/>
              <a:gd name="connsiteX549" fmla="*/ 0 w 4724401"/>
              <a:gd name="connsiteY549" fmla="*/ 1912789 h 6858000"/>
              <a:gd name="connsiteX550" fmla="*/ 97460 w 4724401"/>
              <a:gd name="connsiteY550" fmla="*/ 1953725 h 6858000"/>
              <a:gd name="connsiteX551" fmla="*/ 221272 w 4724401"/>
              <a:gd name="connsiteY551" fmla="*/ 1980766 h 6858000"/>
              <a:gd name="connsiteX552" fmla="*/ 116765 w 4724401"/>
              <a:gd name="connsiteY552" fmla="*/ 1911033 h 6858000"/>
              <a:gd name="connsiteX553" fmla="*/ 16405 w 4724401"/>
              <a:gd name="connsiteY553" fmla="*/ 1803412 h 6858000"/>
              <a:gd name="connsiteX554" fmla="*/ 0 w 4724401"/>
              <a:gd name="connsiteY554" fmla="*/ 1784777 h 6858000"/>
              <a:gd name="connsiteX555" fmla="*/ 0 w 4724401"/>
              <a:gd name="connsiteY555" fmla="*/ 1740082 h 6858000"/>
              <a:gd name="connsiteX556" fmla="*/ 39394 w 4724401"/>
              <a:gd name="connsiteY556" fmla="*/ 1784856 h 6858000"/>
              <a:gd name="connsiteX557" fmla="*/ 135813 w 4724401"/>
              <a:gd name="connsiteY557" fmla="*/ 1888838 h 6858000"/>
              <a:gd name="connsiteX558" fmla="*/ 242575 w 4724401"/>
              <a:gd name="connsiteY558" fmla="*/ 1958841 h 6858000"/>
              <a:gd name="connsiteX559" fmla="*/ 82197 w 4724401"/>
              <a:gd name="connsiteY559" fmla="*/ 1754826 h 6858000"/>
              <a:gd name="connsiteX560" fmla="*/ 0 w 4724401"/>
              <a:gd name="connsiteY560" fmla="*/ 1679650 h 6858000"/>
              <a:gd name="connsiteX561" fmla="*/ 0 w 4724401"/>
              <a:gd name="connsiteY561" fmla="*/ 1602463 h 6858000"/>
              <a:gd name="connsiteX562" fmla="*/ 84689 w 4724401"/>
              <a:gd name="connsiteY562" fmla="*/ 1677442 h 6858000"/>
              <a:gd name="connsiteX563" fmla="*/ 298437 w 4724401"/>
              <a:gd name="connsiteY563" fmla="*/ 1968019 h 6858000"/>
              <a:gd name="connsiteX564" fmla="*/ 227269 w 4724401"/>
              <a:gd name="connsiteY564" fmla="*/ 1114064 h 6858000"/>
              <a:gd name="connsiteX565" fmla="*/ 248003 w 4724401"/>
              <a:gd name="connsiteY565" fmla="*/ 1089613 h 6858000"/>
              <a:gd name="connsiteX566" fmla="*/ 427020 w 4724401"/>
              <a:gd name="connsiteY566" fmla="*/ 1619803 h 6858000"/>
              <a:gd name="connsiteX567" fmla="*/ 340345 w 4724401"/>
              <a:gd name="connsiteY567" fmla="*/ 2027739 h 6858000"/>
              <a:gd name="connsiteX568" fmla="*/ 360865 w 4724401"/>
              <a:gd name="connsiteY568" fmla="*/ 2044827 h 6858000"/>
              <a:gd name="connsiteX569" fmla="*/ 560414 w 4724401"/>
              <a:gd name="connsiteY569" fmla="*/ 2421457 h 6858000"/>
              <a:gd name="connsiteX570" fmla="*/ 1359703 w 4724401"/>
              <a:gd name="connsiteY570" fmla="*/ 2578554 h 6858000"/>
              <a:gd name="connsiteX571" fmla="*/ 1359422 w 4724401"/>
              <a:gd name="connsiteY571" fmla="*/ 2577994 h 6858000"/>
              <a:gd name="connsiteX572" fmla="*/ 828701 w 4724401"/>
              <a:gd name="connsiteY572" fmla="*/ 1839520 h 6858000"/>
              <a:gd name="connsiteX573" fmla="*/ 494427 w 4724401"/>
              <a:gd name="connsiteY573" fmla="*/ 1092333 h 6858000"/>
              <a:gd name="connsiteX574" fmla="*/ 506322 w 4724401"/>
              <a:gd name="connsiteY574" fmla="*/ 1020997 h 6858000"/>
              <a:gd name="connsiteX575" fmla="*/ 4570198 w 4724401"/>
              <a:gd name="connsiteY575" fmla="*/ 978081 h 6858000"/>
              <a:gd name="connsiteX576" fmla="*/ 4523691 w 4724401"/>
              <a:gd name="connsiteY576" fmla="*/ 1127776 h 6858000"/>
              <a:gd name="connsiteX577" fmla="*/ 4509875 w 4724401"/>
              <a:gd name="connsiteY577" fmla="*/ 1167552 h 6858000"/>
              <a:gd name="connsiteX578" fmla="*/ 4478168 w 4724401"/>
              <a:gd name="connsiteY578" fmla="*/ 1260735 h 6858000"/>
              <a:gd name="connsiteX579" fmla="*/ 4409309 w 4724401"/>
              <a:gd name="connsiteY579" fmla="*/ 1666996 h 6858000"/>
              <a:gd name="connsiteX580" fmla="*/ 4370031 w 4724401"/>
              <a:gd name="connsiteY580" fmla="*/ 1955666 h 6858000"/>
              <a:gd name="connsiteX581" fmla="*/ 4570198 w 4724401"/>
              <a:gd name="connsiteY581" fmla="*/ 978081 h 6858000"/>
              <a:gd name="connsiteX582" fmla="*/ 4557898 w 4724401"/>
              <a:gd name="connsiteY582" fmla="*/ 900011 h 6858000"/>
              <a:gd name="connsiteX583" fmla="*/ 4344840 w 4724401"/>
              <a:gd name="connsiteY583" fmla="*/ 1922038 h 6858000"/>
              <a:gd name="connsiteX584" fmla="*/ 4378710 w 4724401"/>
              <a:gd name="connsiteY584" fmla="*/ 1665516 h 6858000"/>
              <a:gd name="connsiteX585" fmla="*/ 4448798 w 4724401"/>
              <a:gd name="connsiteY585" fmla="*/ 1253024 h 6858000"/>
              <a:gd name="connsiteX586" fmla="*/ 4480315 w 4724401"/>
              <a:gd name="connsiteY586" fmla="*/ 1158454 h 6858000"/>
              <a:gd name="connsiteX587" fmla="*/ 4494133 w 4724401"/>
              <a:gd name="connsiteY587" fmla="*/ 1118676 h 6858000"/>
              <a:gd name="connsiteX588" fmla="*/ 4557898 w 4724401"/>
              <a:gd name="connsiteY588" fmla="*/ 900011 h 6858000"/>
              <a:gd name="connsiteX589" fmla="*/ 3607114 w 4724401"/>
              <a:gd name="connsiteY589" fmla="*/ 467441 h 6858000"/>
              <a:gd name="connsiteX590" fmla="*/ 3296242 w 4724401"/>
              <a:gd name="connsiteY590" fmla="*/ 807991 h 6858000"/>
              <a:gd name="connsiteX591" fmla="*/ 3174674 w 4724401"/>
              <a:gd name="connsiteY591" fmla="*/ 919759 h 6858000"/>
              <a:gd name="connsiteX592" fmla="*/ 3042978 w 4724401"/>
              <a:gd name="connsiteY592" fmla="*/ 1054894 h 6858000"/>
              <a:gd name="connsiteX593" fmla="*/ 2968914 w 4724401"/>
              <a:gd name="connsiteY593" fmla="*/ 1133756 h 6858000"/>
              <a:gd name="connsiteX594" fmla="*/ 3103823 w 4724401"/>
              <a:gd name="connsiteY594" fmla="*/ 1026814 h 6858000"/>
              <a:gd name="connsiteX595" fmla="*/ 3607114 w 4724401"/>
              <a:gd name="connsiteY595" fmla="*/ 467441 h 6858000"/>
              <a:gd name="connsiteX596" fmla="*/ 3744487 w 4724401"/>
              <a:gd name="connsiteY596" fmla="*/ 383136 h 6858000"/>
              <a:gd name="connsiteX597" fmla="*/ 3970213 w 4724401"/>
              <a:gd name="connsiteY597" fmla="*/ 995559 h 6858000"/>
              <a:gd name="connsiteX598" fmla="*/ 3744487 w 4724401"/>
              <a:gd name="connsiteY598" fmla="*/ 383136 h 6858000"/>
              <a:gd name="connsiteX599" fmla="*/ 3624562 w 4724401"/>
              <a:gd name="connsiteY599" fmla="*/ 367041 h 6858000"/>
              <a:gd name="connsiteX600" fmla="*/ 3489712 w 4724401"/>
              <a:gd name="connsiteY600" fmla="*/ 485386 h 6858000"/>
              <a:gd name="connsiteX601" fmla="*/ 3182994 w 4724401"/>
              <a:gd name="connsiteY601" fmla="*/ 828265 h 6858000"/>
              <a:gd name="connsiteX602" fmla="*/ 2892114 w 4724401"/>
              <a:gd name="connsiteY602" fmla="*/ 1172635 h 6858000"/>
              <a:gd name="connsiteX603" fmla="*/ 3021459 w 4724401"/>
              <a:gd name="connsiteY603" fmla="*/ 1035385 h 6858000"/>
              <a:gd name="connsiteX604" fmla="*/ 3153873 w 4724401"/>
              <a:gd name="connsiteY604" fmla="*/ 898971 h 6858000"/>
              <a:gd name="connsiteX605" fmla="*/ 3276511 w 4724401"/>
              <a:gd name="connsiteY605" fmla="*/ 786423 h 6858000"/>
              <a:gd name="connsiteX606" fmla="*/ 3584154 w 4724401"/>
              <a:gd name="connsiteY606" fmla="*/ 448218 h 6858000"/>
              <a:gd name="connsiteX607" fmla="*/ 3624562 w 4724401"/>
              <a:gd name="connsiteY607" fmla="*/ 367041 h 6858000"/>
              <a:gd name="connsiteX608" fmla="*/ 3766672 w 4724401"/>
              <a:gd name="connsiteY608" fmla="*/ 359429 h 6858000"/>
              <a:gd name="connsiteX609" fmla="*/ 3996338 w 4724401"/>
              <a:gd name="connsiteY609" fmla="*/ 968237 h 6858000"/>
              <a:gd name="connsiteX610" fmla="*/ 3766672 w 4724401"/>
              <a:gd name="connsiteY610" fmla="*/ 359429 h 6858000"/>
              <a:gd name="connsiteX611" fmla="*/ 3882765 w 4724401"/>
              <a:gd name="connsiteY611" fmla="*/ 0 h 6858000"/>
              <a:gd name="connsiteX612" fmla="*/ 3995099 w 4724401"/>
              <a:gd name="connsiteY612" fmla="*/ 0 h 6858000"/>
              <a:gd name="connsiteX613" fmla="*/ 4163818 w 4724401"/>
              <a:gd name="connsiteY613" fmla="*/ 234104 h 6858000"/>
              <a:gd name="connsiteX614" fmla="*/ 4172099 w 4724401"/>
              <a:gd name="connsiteY614" fmla="*/ 234207 h 6858000"/>
              <a:gd name="connsiteX615" fmla="*/ 4628589 w 4724401"/>
              <a:gd name="connsiteY615" fmla="*/ 289746 h 6858000"/>
              <a:gd name="connsiteX616" fmla="*/ 4724401 w 4724401"/>
              <a:gd name="connsiteY616" fmla="*/ 281632 h 6858000"/>
              <a:gd name="connsiteX617" fmla="*/ 4724401 w 4724401"/>
              <a:gd name="connsiteY617" fmla="*/ 330664 h 6858000"/>
              <a:gd name="connsiteX618" fmla="*/ 4657975 w 4724401"/>
              <a:gd name="connsiteY618" fmla="*/ 338772 h 6858000"/>
              <a:gd name="connsiteX619" fmla="*/ 4227047 w 4724401"/>
              <a:gd name="connsiteY619" fmla="*/ 313415 h 6858000"/>
              <a:gd name="connsiteX620" fmla="*/ 4346041 w 4724401"/>
              <a:gd name="connsiteY620" fmla="*/ 456086 h 6858000"/>
              <a:gd name="connsiteX621" fmla="*/ 4599604 w 4724401"/>
              <a:gd name="connsiteY621" fmla="*/ 723178 h 6858000"/>
              <a:gd name="connsiteX622" fmla="*/ 4724401 w 4724401"/>
              <a:gd name="connsiteY622" fmla="*/ 833497 h 6858000"/>
              <a:gd name="connsiteX623" fmla="*/ 4724401 w 4724401"/>
              <a:gd name="connsiteY623" fmla="*/ 950118 h 6858000"/>
              <a:gd name="connsiteX624" fmla="*/ 4655015 w 4724401"/>
              <a:gd name="connsiteY624" fmla="*/ 891426 h 6858000"/>
              <a:gd name="connsiteX625" fmla="*/ 4348002 w 4724401"/>
              <a:gd name="connsiteY625" fmla="*/ 2205895 h 6858000"/>
              <a:gd name="connsiteX626" fmla="*/ 4262250 w 4724401"/>
              <a:gd name="connsiteY626" fmla="*/ 2219972 h 6858000"/>
              <a:gd name="connsiteX627" fmla="*/ 4550611 w 4724401"/>
              <a:gd name="connsiteY627" fmla="*/ 817540 h 6858000"/>
              <a:gd name="connsiteX628" fmla="*/ 4564418 w 4724401"/>
              <a:gd name="connsiteY628" fmla="*/ 808293 h 6858000"/>
              <a:gd name="connsiteX629" fmla="*/ 4266388 w 4724401"/>
              <a:gd name="connsiteY629" fmla="*/ 500083 h 6858000"/>
              <a:gd name="connsiteX630" fmla="*/ 4032842 w 4724401"/>
              <a:gd name="connsiteY630" fmla="*/ 211809 h 6858000"/>
              <a:gd name="connsiteX631" fmla="*/ 3721337 w 4724401"/>
              <a:gd name="connsiteY631" fmla="*/ 0 h 6858000"/>
              <a:gd name="connsiteX632" fmla="*/ 3797544 w 4724401"/>
              <a:gd name="connsiteY632" fmla="*/ 0 h 6858000"/>
              <a:gd name="connsiteX633" fmla="*/ 3775734 w 4724401"/>
              <a:gd name="connsiteY633" fmla="*/ 95131 h 6858000"/>
              <a:gd name="connsiteX634" fmla="*/ 3724807 w 4724401"/>
              <a:gd name="connsiteY634" fmla="*/ 272257 h 6858000"/>
              <a:gd name="connsiteX635" fmla="*/ 3726844 w 4724401"/>
              <a:gd name="connsiteY635" fmla="*/ 282988 h 6858000"/>
              <a:gd name="connsiteX636" fmla="*/ 3742664 w 4724401"/>
              <a:gd name="connsiteY636" fmla="*/ 279918 h 6858000"/>
              <a:gd name="connsiteX637" fmla="*/ 4103910 w 4724401"/>
              <a:gd name="connsiteY637" fmla="*/ 1161917 h 6858000"/>
              <a:gd name="connsiteX638" fmla="*/ 4020269 w 4724401"/>
              <a:gd name="connsiteY638" fmla="*/ 1200406 h 6858000"/>
              <a:gd name="connsiteX639" fmla="*/ 3674882 w 4724401"/>
              <a:gd name="connsiteY639" fmla="*/ 488524 h 6858000"/>
              <a:gd name="connsiteX640" fmla="*/ 3132682 w 4724401"/>
              <a:gd name="connsiteY640" fmla="*/ 1072284 h 6858000"/>
              <a:gd name="connsiteX641" fmla="*/ 2716346 w 4724401"/>
              <a:gd name="connsiteY641" fmla="*/ 1276376 h 6858000"/>
              <a:gd name="connsiteX642" fmla="*/ 2716772 w 4724401"/>
              <a:gd name="connsiteY642" fmla="*/ 1255462 h 6858000"/>
              <a:gd name="connsiteX643" fmla="*/ 3471096 w 4724401"/>
              <a:gd name="connsiteY643" fmla="*/ 437072 h 6858000"/>
              <a:gd name="connsiteX644" fmla="*/ 3639057 w 4724401"/>
              <a:gd name="connsiteY644" fmla="*/ 286334 h 6858000"/>
              <a:gd name="connsiteX645" fmla="*/ 3640309 w 4724401"/>
              <a:gd name="connsiteY645" fmla="*/ 284664 h 6858000"/>
              <a:gd name="connsiteX646" fmla="*/ 3646022 w 4724401"/>
              <a:gd name="connsiteY646" fmla="*/ 276711 h 6858000"/>
              <a:gd name="connsiteX647" fmla="*/ 3707943 w 4724401"/>
              <a:gd name="connsiteY647" fmla="*/ 65958 h 6858000"/>
              <a:gd name="connsiteX648" fmla="*/ 2867960 w 4724401"/>
              <a:gd name="connsiteY648" fmla="*/ 0 h 6858000"/>
              <a:gd name="connsiteX649" fmla="*/ 2926351 w 4724401"/>
              <a:gd name="connsiteY649" fmla="*/ 0 h 6858000"/>
              <a:gd name="connsiteX650" fmla="*/ 2902823 w 4724401"/>
              <a:gd name="connsiteY650" fmla="*/ 262929 h 6858000"/>
              <a:gd name="connsiteX651" fmla="*/ 2940663 w 4724401"/>
              <a:gd name="connsiteY651" fmla="*/ 140884 h 6858000"/>
              <a:gd name="connsiteX652" fmla="*/ 2947039 w 4724401"/>
              <a:gd name="connsiteY652" fmla="*/ 122524 h 6858000"/>
              <a:gd name="connsiteX653" fmla="*/ 2984316 w 4724401"/>
              <a:gd name="connsiteY653" fmla="*/ 0 h 6858000"/>
              <a:gd name="connsiteX654" fmla="*/ 3016114 w 4724401"/>
              <a:gd name="connsiteY654" fmla="*/ 0 h 6858000"/>
              <a:gd name="connsiteX655" fmla="*/ 2979949 w 4724401"/>
              <a:gd name="connsiteY655" fmla="*/ 119274 h 6858000"/>
              <a:gd name="connsiteX656" fmla="*/ 3023879 w 4724401"/>
              <a:gd name="connsiteY656" fmla="*/ 0 h 6858000"/>
              <a:gd name="connsiteX657" fmla="*/ 3105400 w 4724401"/>
              <a:gd name="connsiteY657" fmla="*/ 0 h 6858000"/>
              <a:gd name="connsiteX658" fmla="*/ 3094669 w 4724401"/>
              <a:gd name="connsiteY658" fmla="*/ 30308 h 6858000"/>
              <a:gd name="connsiteX659" fmla="*/ 2901945 w 4724401"/>
              <a:gd name="connsiteY659" fmla="*/ 466538 h 6858000"/>
              <a:gd name="connsiteX660" fmla="*/ 2815209 w 4724401"/>
              <a:gd name="connsiteY660" fmla="*/ 497361 h 6858000"/>
              <a:gd name="connsiteX661" fmla="*/ 2844845 w 4724401"/>
              <a:gd name="connsiteY661" fmla="*/ 127638 h 6858000"/>
              <a:gd name="connsiteX662" fmla="*/ 1057230 w 4724401"/>
              <a:gd name="connsiteY662" fmla="*/ 0 h 6858000"/>
              <a:gd name="connsiteX663" fmla="*/ 1111003 w 4724401"/>
              <a:gd name="connsiteY663" fmla="*/ 0 h 6858000"/>
              <a:gd name="connsiteX664" fmla="*/ 1125553 w 4724401"/>
              <a:gd name="connsiteY664" fmla="*/ 52588 h 6858000"/>
              <a:gd name="connsiteX665" fmla="*/ 1304276 w 4724401"/>
              <a:gd name="connsiteY665" fmla="*/ 476275 h 6858000"/>
              <a:gd name="connsiteX666" fmla="*/ 1492066 w 4724401"/>
              <a:gd name="connsiteY666" fmla="*/ 886333 h 6858000"/>
              <a:gd name="connsiteX667" fmla="*/ 1423698 w 4724401"/>
              <a:gd name="connsiteY667" fmla="*/ 710817 h 6858000"/>
              <a:gd name="connsiteX668" fmla="*/ 1357609 w 4724401"/>
              <a:gd name="connsiteY668" fmla="*/ 532892 h 6858000"/>
              <a:gd name="connsiteX669" fmla="*/ 1309550 w 4724401"/>
              <a:gd name="connsiteY669" fmla="*/ 374031 h 6858000"/>
              <a:gd name="connsiteX670" fmla="*/ 1193673 w 4724401"/>
              <a:gd name="connsiteY670" fmla="*/ 49533 h 6858000"/>
              <a:gd name="connsiteX671" fmla="*/ 1164391 w 4724401"/>
              <a:gd name="connsiteY671" fmla="*/ 0 h 6858000"/>
              <a:gd name="connsiteX672" fmla="*/ 1200666 w 4724401"/>
              <a:gd name="connsiteY672" fmla="*/ 0 h 6858000"/>
              <a:gd name="connsiteX673" fmla="*/ 1223408 w 4724401"/>
              <a:gd name="connsiteY673" fmla="*/ 38996 h 6858000"/>
              <a:gd name="connsiteX674" fmla="*/ 1339635 w 4724401"/>
              <a:gd name="connsiteY674" fmla="*/ 365517 h 6858000"/>
              <a:gd name="connsiteX675" fmla="*/ 1387469 w 4724401"/>
              <a:gd name="connsiteY675" fmla="*/ 523079 h 6858000"/>
              <a:gd name="connsiteX676" fmla="*/ 1452685 w 4724401"/>
              <a:gd name="connsiteY676" fmla="*/ 699806 h 6858000"/>
              <a:gd name="connsiteX677" fmla="*/ 1492092 w 4724401"/>
              <a:gd name="connsiteY677" fmla="*/ 800424 h 6858000"/>
              <a:gd name="connsiteX678" fmla="*/ 1455302 w 4724401"/>
              <a:gd name="connsiteY678" fmla="*/ 632913 h 6858000"/>
              <a:gd name="connsiteX679" fmla="*/ 1222336 w 4724401"/>
              <a:gd name="connsiteY679" fmla="*/ 9480 h 6858000"/>
              <a:gd name="connsiteX680" fmla="*/ 1214634 w 4724401"/>
              <a:gd name="connsiteY680" fmla="*/ 0 h 6858000"/>
              <a:gd name="connsiteX681" fmla="*/ 1289827 w 4724401"/>
              <a:gd name="connsiteY681" fmla="*/ 0 h 6858000"/>
              <a:gd name="connsiteX682" fmla="*/ 1321076 w 4724401"/>
              <a:gd name="connsiteY682" fmla="*/ 59722 h 6858000"/>
              <a:gd name="connsiteX683" fmla="*/ 1512579 w 4724401"/>
              <a:gd name="connsiteY683" fmla="*/ 626441 h 6858000"/>
              <a:gd name="connsiteX684" fmla="*/ 1506076 w 4724401"/>
              <a:gd name="connsiteY684" fmla="*/ 1089289 h 6858000"/>
              <a:gd name="connsiteX685" fmla="*/ 1486346 w 4724401"/>
              <a:gd name="connsiteY685" fmla="*/ 1079919 h 6858000"/>
              <a:gd name="connsiteX686" fmla="*/ 1070511 w 4724401"/>
              <a:gd name="connsiteY686" fmla="*/ 48609 h 6858000"/>
              <a:gd name="connsiteX687" fmla="*/ 43151 w 4724401"/>
              <a:gd name="connsiteY687" fmla="*/ 0 h 6858000"/>
              <a:gd name="connsiteX688" fmla="*/ 95283 w 4724401"/>
              <a:gd name="connsiteY688" fmla="*/ 0 h 6858000"/>
              <a:gd name="connsiteX689" fmla="*/ 300708 w 4724401"/>
              <a:gd name="connsiteY689" fmla="*/ 154571 h 6858000"/>
              <a:gd name="connsiteX690" fmla="*/ 530414 w 4724401"/>
              <a:gd name="connsiteY690" fmla="*/ 354673 h 6858000"/>
              <a:gd name="connsiteX691" fmla="*/ 333785 w 4724401"/>
              <a:gd name="connsiteY691" fmla="*/ 161564 h 6858000"/>
              <a:gd name="connsiteX692" fmla="*/ 147005 w 4724401"/>
              <a:gd name="connsiteY692" fmla="*/ 0 h 6858000"/>
              <a:gd name="connsiteX693" fmla="*/ 272509 w 4724401"/>
              <a:gd name="connsiteY693" fmla="*/ 0 h 6858000"/>
              <a:gd name="connsiteX694" fmla="*/ 326276 w 4724401"/>
              <a:gd name="connsiteY694" fmla="*/ 45847 h 6858000"/>
              <a:gd name="connsiteX695" fmla="*/ 823759 w 4724401"/>
              <a:gd name="connsiteY695" fmla="*/ 574145 h 6858000"/>
              <a:gd name="connsiteX696" fmla="*/ 811254 w 4724401"/>
              <a:gd name="connsiteY696" fmla="*/ 665546 h 6858000"/>
              <a:gd name="connsiteX697" fmla="*/ 154042 w 4724401"/>
              <a:gd name="connsiteY697" fmla="*/ 261522 h 6858000"/>
              <a:gd name="connsiteX698" fmla="*/ 13550 w 4724401"/>
              <a:gd name="connsiteY698" fmla="*/ 158423 h 6858000"/>
              <a:gd name="connsiteX699" fmla="*/ 0 w 4724401"/>
              <a:gd name="connsiteY699" fmla="*/ 146618 h 6858000"/>
              <a:gd name="connsiteX700" fmla="*/ 0 w 4724401"/>
              <a:gd name="connsiteY700" fmla="*/ 59161 h 6858000"/>
              <a:gd name="connsiteX701" fmla="*/ 45427 w 4724401"/>
              <a:gd name="connsiteY701" fmla="*/ 101078 h 6858000"/>
              <a:gd name="connsiteX702" fmla="*/ 630103 w 4724401"/>
              <a:gd name="connsiteY702" fmla="*/ 485885 h 6858000"/>
              <a:gd name="connsiteX703" fmla="*/ 532040 w 4724401"/>
              <a:gd name="connsiteY703" fmla="*/ 399359 h 6858000"/>
              <a:gd name="connsiteX704" fmla="*/ 517618 w 4724401"/>
              <a:gd name="connsiteY704" fmla="*/ 385726 h 6858000"/>
              <a:gd name="connsiteX705" fmla="*/ 285074 w 4724401"/>
              <a:gd name="connsiteY705"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4724401" h="6858000">
                <a:moveTo>
                  <a:pt x="369702" y="6712169"/>
                </a:moveTo>
                <a:lnTo>
                  <a:pt x="366575" y="6715556"/>
                </a:lnTo>
                <a:cubicBezTo>
                  <a:pt x="367954" y="6715031"/>
                  <a:pt x="369326" y="6714512"/>
                  <a:pt x="371637" y="6713954"/>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4724401" y="6289099"/>
                </a:moveTo>
                <a:lnTo>
                  <a:pt x="4724401" y="6407899"/>
                </a:lnTo>
                <a:lnTo>
                  <a:pt x="4689678" y="6440241"/>
                </a:ln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593999" y="6408904"/>
                  <a:pt x="4626518" y="6376648"/>
                  <a:pt x="4660205" y="6345369"/>
                </a:cubicBezTo>
                <a:close/>
                <a:moveTo>
                  <a:pt x="4724401" y="6198577"/>
                </a:moveTo>
                <a:lnTo>
                  <a:pt x="4724401" y="6238480"/>
                </a:lnTo>
                <a:lnTo>
                  <a:pt x="4689789" y="6268382"/>
                </a:ln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lose/>
                <a:moveTo>
                  <a:pt x="4724401" y="5924240"/>
                </a:moveTo>
                <a:lnTo>
                  <a:pt x="4724401" y="6044002"/>
                </a:lnTo>
                <a:lnTo>
                  <a:pt x="4695216" y="6071545"/>
                </a:lnTo>
                <a:cubicBezTo>
                  <a:pt x="4548599" y="6220767"/>
                  <a:pt x="4426366" y="6399245"/>
                  <a:pt x="4317146" y="6587716"/>
                </a:cubicBezTo>
                <a:lnTo>
                  <a:pt x="4171627" y="6858000"/>
                </a:lnTo>
                <a:lnTo>
                  <a:pt x="4081585" y="6858000"/>
                </a:lnTo>
                <a:lnTo>
                  <a:pt x="4238603" y="6559341"/>
                </a:lnTo>
                <a:cubicBezTo>
                  <a:pt x="4349147" y="6364728"/>
                  <a:pt x="4472301" y="6179172"/>
                  <a:pt x="4620848" y="6021419"/>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724401" y="5202141"/>
                </a:moveTo>
                <a:lnTo>
                  <a:pt x="4724401" y="5319690"/>
                </a:lnTo>
                <a:lnTo>
                  <a:pt x="4690088" y="5349711"/>
                </a:lnTo>
                <a:cubicBezTo>
                  <a:pt x="4608685" y="5427949"/>
                  <a:pt x="4537495" y="5522778"/>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lnTo>
                  <a:pt x="4724401" y="5415874"/>
                </a:lnTo>
                <a:lnTo>
                  <a:pt x="4724401" y="5461678"/>
                </a:lnTo>
                <a:lnTo>
                  <a:pt x="4718341" y="5468043"/>
                </a:lnTo>
                <a:cubicBezTo>
                  <a:pt x="4681696" y="5506771"/>
                  <a:pt x="4644162" y="5546455"/>
                  <a:pt x="4604655" y="5583434"/>
                </a:cubicBezTo>
                <a:cubicBezTo>
                  <a:pt x="4591636" y="5595592"/>
                  <a:pt x="4578581" y="5606832"/>
                  <a:pt x="4565074" y="5618550"/>
                </a:cubicBezTo>
                <a:cubicBezTo>
                  <a:pt x="4601957" y="5591693"/>
                  <a:pt x="4641858" y="5563143"/>
                  <a:pt x="4682209" y="5532923"/>
                </a:cubicBezTo>
                <a:lnTo>
                  <a:pt x="4724401" y="5499248"/>
                </a:lnTo>
                <a:lnTo>
                  <a:pt x="4724401" y="5608295"/>
                </a:lnTo>
                <a:lnTo>
                  <a:pt x="4713577" y="5616803"/>
                </a:ln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616120" y="5290612"/>
                  <a:pt x="4648400" y="5259282"/>
                  <a:pt x="4682005" y="5231398"/>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3174829" y="3620110"/>
                </a:moveTo>
                <a:cubicBezTo>
                  <a:pt x="3177710" y="3619202"/>
                  <a:pt x="3182308" y="3620648"/>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195984" y="4765295"/>
                  <a:pt x="4406452" y="4726316"/>
                  <a:pt x="4618309" y="4699202"/>
                </a:cubicBezTo>
                <a:lnTo>
                  <a:pt x="4724401" y="4687606"/>
                </a:lnTo>
                <a:lnTo>
                  <a:pt x="4724401" y="4773345"/>
                </a:lnTo>
                <a:lnTo>
                  <a:pt x="4671155" y="4778608"/>
                </a:lnTo>
                <a:cubicBezTo>
                  <a:pt x="4474613" y="4803290"/>
                  <a:pt x="4279364" y="4838457"/>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2991" y="3646754"/>
                  <a:pt x="3166185" y="3622836"/>
                  <a:pt x="3174829" y="3620110"/>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24401" y="4275524"/>
                </a:lnTo>
                <a:lnTo>
                  <a:pt x="4724401" y="4519331"/>
                </a:lnTo>
                <a:lnTo>
                  <a:pt x="4695727" y="4489837"/>
                </a:lnTo>
                <a:cubicBezTo>
                  <a:pt x="4513213" y="4341718"/>
                  <a:pt x="4213060" y="4286653"/>
                  <a:pt x="4036318" y="4147013"/>
                </a:cubicBezTo>
                <a:cubicBezTo>
                  <a:pt x="3810777" y="3969273"/>
                  <a:pt x="3654591" y="3720297"/>
                  <a:pt x="3432098" y="3537312"/>
                </a:cubicBezTo>
                <a:cubicBezTo>
                  <a:pt x="3408505" y="3517876"/>
                  <a:pt x="3395188" y="3461306"/>
                  <a:pt x="3429186" y="3458784"/>
                </a:cubicBezTo>
                <a:close/>
                <a:moveTo>
                  <a:pt x="4287835" y="3252276"/>
                </a:moveTo>
                <a:cubicBezTo>
                  <a:pt x="4291252" y="3250181"/>
                  <a:pt x="4296821" y="3251122"/>
                  <a:pt x="4305321" y="3256953"/>
                </a:cubicBezTo>
                <a:cubicBezTo>
                  <a:pt x="4417921" y="3335817"/>
                  <a:pt x="4526830" y="3418438"/>
                  <a:pt x="4633631" y="3503706"/>
                </a:cubicBezTo>
                <a:lnTo>
                  <a:pt x="4724401" y="3579225"/>
                </a:lnTo>
                <a:lnTo>
                  <a:pt x="4724401" y="3637622"/>
                </a:lnTo>
                <a:lnTo>
                  <a:pt x="4594837" y="3532274"/>
                </a:ln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09378" y="3558235"/>
                  <a:pt x="4660155" y="3608017"/>
                  <a:pt x="4709959" y="3658245"/>
                </a:cubicBezTo>
                <a:lnTo>
                  <a:pt x="4724401" y="3673072"/>
                </a:lnTo>
                <a:lnTo>
                  <a:pt x="4724401" y="3718516"/>
                </a:lnTo>
                <a:lnTo>
                  <a:pt x="4642986" y="3635718"/>
                </a:lnTo>
                <a:cubicBezTo>
                  <a:pt x="4577419" y="3571274"/>
                  <a:pt x="4510044" y="3508184"/>
                  <a:pt x="4440129" y="3448571"/>
                </a:cubicBezTo>
                <a:cubicBezTo>
                  <a:pt x="4477976" y="3543407"/>
                  <a:pt x="4595539" y="3666345"/>
                  <a:pt x="4700658" y="3767518"/>
                </a:cubicBezTo>
                <a:lnTo>
                  <a:pt x="4724401" y="3790032"/>
                </a:lnTo>
                <a:lnTo>
                  <a:pt x="4724401" y="3871856"/>
                </a:lnTo>
                <a:lnTo>
                  <a:pt x="4649232" y="3785028"/>
                </a:lnTo>
                <a:cubicBezTo>
                  <a:pt x="4512119" y="3616669"/>
                  <a:pt x="4392441" y="3442504"/>
                  <a:pt x="4294126" y="3303048"/>
                </a:cubicBezTo>
                <a:cubicBezTo>
                  <a:pt x="4286701" y="3292165"/>
                  <a:pt x="4277584" y="3258559"/>
                  <a:pt x="4287835" y="3252276"/>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3882765" y="0"/>
                </a:moveTo>
                <a:lnTo>
                  <a:pt x="3995099" y="0"/>
                </a:lnTo>
                <a:lnTo>
                  <a:pt x="4163818" y="234104"/>
                </a:lnTo>
                <a:cubicBezTo>
                  <a:pt x="4167056" y="234046"/>
                  <a:pt x="4169933" y="233486"/>
                  <a:pt x="4172099" y="234207"/>
                </a:cubicBezTo>
                <a:cubicBezTo>
                  <a:pt x="4320772" y="276387"/>
                  <a:pt x="4473568" y="294979"/>
                  <a:pt x="4628589" y="289746"/>
                </a:cubicBezTo>
                <a:lnTo>
                  <a:pt x="4724401" y="281632"/>
                </a:lnTo>
                <a:lnTo>
                  <a:pt x="4724401" y="330664"/>
                </a:lnTo>
                <a:lnTo>
                  <a:pt x="4657975" y="338772"/>
                </a:lnTo>
                <a:cubicBezTo>
                  <a:pt x="4512264" y="350060"/>
                  <a:pt x="4368090" y="341672"/>
                  <a:pt x="4227047" y="313415"/>
                </a:cubicBezTo>
                <a:cubicBezTo>
                  <a:pt x="4265992" y="361495"/>
                  <a:pt x="4305481" y="409180"/>
                  <a:pt x="4346041" y="456086"/>
                </a:cubicBezTo>
                <a:cubicBezTo>
                  <a:pt x="4427343" y="550152"/>
                  <a:pt x="4511990" y="638932"/>
                  <a:pt x="4599604" y="723178"/>
                </a:cubicBezTo>
                <a:lnTo>
                  <a:pt x="4724401" y="833497"/>
                </a:lnTo>
                <a:lnTo>
                  <a:pt x="4724401" y="950118"/>
                </a:lnTo>
                <a:lnTo>
                  <a:pt x="4655015" y="891426"/>
                </a:ln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9" name="Rectangle 18">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199"/>
            <a:ext cx="11734801"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2" descr="GitHub - nextflow-io/nextflow: A DSL for data-driven computational pipelines">
            <a:extLst>
              <a:ext uri="{FF2B5EF4-FFF2-40B4-BE49-F238E27FC236}">
                <a16:creationId xmlns:a16="http://schemas.microsoft.com/office/drawing/2014/main" id="{2E61ABC5-C780-AC08-84EA-E269EA1235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4399" y="2247897"/>
            <a:ext cx="3937820" cy="19689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D1C667-7054-4DF6-3934-ECE945786853}"/>
              </a:ext>
            </a:extLst>
          </p:cNvPr>
          <p:cNvSpPr txBox="1"/>
          <p:nvPr/>
        </p:nvSpPr>
        <p:spPr>
          <a:xfrm>
            <a:off x="5309418" y="1280744"/>
            <a:ext cx="6286501" cy="1752599"/>
          </a:xfrm>
          <a:prstGeom prst="rect">
            <a:avLst/>
          </a:prstGeom>
        </p:spPr>
        <p:txBody>
          <a:bodyPr vert="horz" lIns="91440" tIns="45720" rIns="91440" bIns="45720" rtlCol="0">
            <a:noAutofit/>
          </a:bodyPr>
          <a:lstStyle/>
          <a:p>
            <a:pPr marL="231458" indent="-228600">
              <a:lnSpc>
                <a:spcPct val="90000"/>
              </a:lnSpc>
              <a:spcAft>
                <a:spcPts val="600"/>
              </a:spcAft>
              <a:buFont typeface="Arial" panose="020B0604020202020204" pitchFamily="34" charset="0"/>
              <a:buChar char="•"/>
            </a:pPr>
            <a:r>
              <a:rPr lang="en-US" sz="2400" dirty="0" err="1">
                <a:solidFill>
                  <a:schemeClr val="tx1">
                    <a:alpha val="55000"/>
                  </a:schemeClr>
                </a:solidFill>
              </a:rPr>
              <a:t>Nextflow</a:t>
            </a:r>
            <a:r>
              <a:rPr lang="en-US" sz="2400" dirty="0">
                <a:solidFill>
                  <a:schemeClr val="tx1">
                    <a:alpha val="55000"/>
                  </a:schemeClr>
                </a:solidFill>
              </a:rPr>
              <a:t> is a </a:t>
            </a:r>
            <a:r>
              <a:rPr lang="en-US" sz="2400" b="1" dirty="0">
                <a:solidFill>
                  <a:schemeClr val="tx1">
                    <a:alpha val="55000"/>
                  </a:schemeClr>
                </a:solidFill>
              </a:rPr>
              <a:t>software</a:t>
            </a:r>
            <a:r>
              <a:rPr lang="en-US" sz="2400" dirty="0">
                <a:solidFill>
                  <a:schemeClr val="tx1">
                    <a:alpha val="55000"/>
                  </a:schemeClr>
                </a:solidFill>
              </a:rPr>
              <a:t> - Workflow orchestrator engine </a:t>
            </a:r>
          </a:p>
          <a:p>
            <a:pPr marL="231458" indent="-228600">
              <a:lnSpc>
                <a:spcPct val="90000"/>
              </a:lnSpc>
              <a:spcAft>
                <a:spcPts val="600"/>
              </a:spcAft>
              <a:buFont typeface="Arial" panose="020B0604020202020204" pitchFamily="34" charset="0"/>
              <a:buChar char="•"/>
            </a:pPr>
            <a:r>
              <a:rPr lang="en-US" sz="2400" dirty="0" err="1">
                <a:solidFill>
                  <a:schemeClr val="tx1">
                    <a:alpha val="55000"/>
                  </a:schemeClr>
                </a:solidFill>
              </a:rPr>
              <a:t>Nextflow</a:t>
            </a:r>
            <a:r>
              <a:rPr lang="en-US" sz="2400" dirty="0">
                <a:solidFill>
                  <a:schemeClr val="tx1">
                    <a:alpha val="55000"/>
                  </a:schemeClr>
                </a:solidFill>
              </a:rPr>
              <a:t> is a Domain-specific </a:t>
            </a:r>
            <a:r>
              <a:rPr lang="en-US" sz="2400" b="1" dirty="0">
                <a:solidFill>
                  <a:schemeClr val="tx1">
                    <a:alpha val="55000"/>
                  </a:schemeClr>
                </a:solidFill>
              </a:rPr>
              <a:t>language</a:t>
            </a:r>
            <a:r>
              <a:rPr lang="en-US" sz="2400" dirty="0">
                <a:solidFill>
                  <a:schemeClr val="tx1">
                    <a:alpha val="55000"/>
                  </a:schemeClr>
                </a:solidFill>
              </a:rPr>
              <a:t> (DSL) built on top of Groovy</a:t>
            </a:r>
          </a:p>
          <a:p>
            <a:pPr marL="231458" indent="-228600">
              <a:lnSpc>
                <a:spcPct val="90000"/>
              </a:lnSpc>
              <a:spcAft>
                <a:spcPts val="600"/>
              </a:spcAft>
              <a:buFont typeface="Arial" panose="020B0604020202020204" pitchFamily="34" charset="0"/>
              <a:buChar char="•"/>
            </a:pPr>
            <a:r>
              <a:rPr lang="en-US" sz="2400" dirty="0">
                <a:solidFill>
                  <a:schemeClr val="tx1">
                    <a:alpha val="55000"/>
                  </a:schemeClr>
                </a:solidFill>
              </a:rPr>
              <a:t>It allows writing data-intensive computational workflows</a:t>
            </a:r>
          </a:p>
          <a:p>
            <a:pPr marL="231458" indent="-228600">
              <a:lnSpc>
                <a:spcPct val="90000"/>
              </a:lnSpc>
              <a:spcAft>
                <a:spcPts val="600"/>
              </a:spcAft>
              <a:buFont typeface="Arial" panose="020B0604020202020204" pitchFamily="34" charset="0"/>
              <a:buChar char="•"/>
            </a:pPr>
            <a:r>
              <a:rPr lang="en-US" sz="2400" b="0" i="0" dirty="0">
                <a:solidFill>
                  <a:schemeClr val="tx1">
                    <a:alpha val="55000"/>
                  </a:schemeClr>
                </a:solidFill>
                <a:effectLst/>
              </a:rPr>
              <a:t>It </a:t>
            </a:r>
            <a:r>
              <a:rPr lang="en-US" sz="2400" dirty="0">
                <a:solidFill>
                  <a:schemeClr val="tx1">
                    <a:alpha val="55000"/>
                  </a:schemeClr>
                </a:solidFill>
              </a:rPr>
              <a:t>accommodates many languages, software environments, and computing environments</a:t>
            </a:r>
          </a:p>
          <a:p>
            <a:pPr marL="231458" indent="-228600">
              <a:lnSpc>
                <a:spcPct val="90000"/>
              </a:lnSpc>
              <a:spcAft>
                <a:spcPts val="600"/>
              </a:spcAft>
              <a:buFont typeface="Arial" panose="020B0604020202020204" pitchFamily="34" charset="0"/>
              <a:buChar char="•"/>
            </a:pPr>
            <a:r>
              <a:rPr lang="en-US" sz="2400" b="0" i="0" dirty="0">
                <a:solidFill>
                  <a:schemeClr val="tx1">
                    <a:alpha val="55000"/>
                  </a:schemeClr>
                </a:solidFill>
                <a:effectLst/>
              </a:rPr>
              <a:t>It is oriented to bioinformatics analyses</a:t>
            </a:r>
          </a:p>
          <a:p>
            <a:pPr marL="231458" indent="-228600">
              <a:lnSpc>
                <a:spcPct val="90000"/>
              </a:lnSpc>
              <a:spcAft>
                <a:spcPts val="600"/>
              </a:spcAft>
              <a:buFont typeface="Arial" panose="020B0604020202020204" pitchFamily="34" charset="0"/>
              <a:buChar char="•"/>
            </a:pPr>
            <a:r>
              <a:rPr lang="en-US" sz="2400" dirty="0">
                <a:solidFill>
                  <a:schemeClr val="tx1">
                    <a:alpha val="55000"/>
                  </a:schemeClr>
                </a:solidFill>
              </a:rPr>
              <a:t>There is an active community giving support, organizing trainings and developing and maintaining 113 different bioinformatics analyses (on date: 27</a:t>
            </a:r>
            <a:r>
              <a:rPr lang="en-US" sz="2400" baseline="30000" dirty="0">
                <a:solidFill>
                  <a:schemeClr val="tx1">
                    <a:alpha val="55000"/>
                  </a:schemeClr>
                </a:solidFill>
              </a:rPr>
              <a:t>th</a:t>
            </a:r>
            <a:r>
              <a:rPr lang="en-US" sz="2400" dirty="0">
                <a:solidFill>
                  <a:schemeClr val="tx1">
                    <a:alpha val="55000"/>
                  </a:schemeClr>
                </a:solidFill>
              </a:rPr>
              <a:t> November 2024)</a:t>
            </a:r>
            <a:endParaRPr lang="en-US" sz="2400" b="0" i="0" dirty="0">
              <a:solidFill>
                <a:schemeClr val="tx1">
                  <a:alpha val="55000"/>
                </a:schemeClr>
              </a:solidFill>
              <a:effectLst/>
            </a:endParaRPr>
          </a:p>
        </p:txBody>
      </p:sp>
    </p:spTree>
    <p:extLst>
      <p:ext uri="{BB962C8B-B14F-4D97-AF65-F5344CB8AC3E}">
        <p14:creationId xmlns:p14="http://schemas.microsoft.com/office/powerpoint/2010/main" val="2429649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17177-10F0-2208-70EB-743DC4D0DB4C}"/>
              </a:ext>
            </a:extLst>
          </p:cNvPr>
          <p:cNvSpPr>
            <a:spLocks noGrp="1"/>
          </p:cNvSpPr>
          <p:nvPr>
            <p:ph type="title"/>
          </p:nvPr>
        </p:nvSpPr>
        <p:spPr>
          <a:solidFill>
            <a:srgbClr val="61A0AA"/>
          </a:solidFill>
        </p:spPr>
        <p:txBody>
          <a:bodyPr/>
          <a:lstStyle/>
          <a:p>
            <a:pPr algn="ctr"/>
            <a:r>
              <a:rPr lang="en-GB" dirty="0">
                <a:solidFill>
                  <a:schemeClr val="bg1"/>
                </a:solidFill>
              </a:rPr>
              <a:t>Behind </a:t>
            </a:r>
            <a:r>
              <a:rPr lang="en-GB" dirty="0" err="1">
                <a:solidFill>
                  <a:schemeClr val="bg1"/>
                </a:solidFill>
              </a:rPr>
              <a:t>Nextflow</a:t>
            </a:r>
            <a:endParaRPr lang="en-DK" dirty="0">
              <a:solidFill>
                <a:schemeClr val="bg1"/>
              </a:solidFill>
            </a:endParaRPr>
          </a:p>
        </p:txBody>
      </p:sp>
      <p:sp>
        <p:nvSpPr>
          <p:cNvPr id="4" name="Rectangle 3" descr="Atom">
            <a:extLst>
              <a:ext uri="{FF2B5EF4-FFF2-40B4-BE49-F238E27FC236}">
                <a16:creationId xmlns:a16="http://schemas.microsoft.com/office/drawing/2014/main" id="{57F7E0F0-7907-1228-3F06-891619FFA62D}"/>
              </a:ext>
            </a:extLst>
          </p:cNvPr>
          <p:cNvSpPr/>
          <p:nvPr/>
        </p:nvSpPr>
        <p:spPr>
          <a:xfrm>
            <a:off x="1220354" y="2221440"/>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DK"/>
          </a:p>
        </p:txBody>
      </p:sp>
      <p:sp>
        <p:nvSpPr>
          <p:cNvPr id="6" name="Rectangle 5">
            <a:extLst>
              <a:ext uri="{FF2B5EF4-FFF2-40B4-BE49-F238E27FC236}">
                <a16:creationId xmlns:a16="http://schemas.microsoft.com/office/drawing/2014/main" id="{5A722B15-11BD-0FEF-8319-5B0CD39D7066}"/>
              </a:ext>
            </a:extLst>
          </p:cNvPr>
          <p:cNvSpPr/>
          <p:nvPr/>
        </p:nvSpPr>
        <p:spPr>
          <a:xfrm>
            <a:off x="5893654" y="3071151"/>
            <a:ext cx="2978883"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sz="2800"/>
          </a:p>
        </p:txBody>
      </p:sp>
      <p:sp>
        <p:nvSpPr>
          <p:cNvPr id="7" name="TextBox 6">
            <a:extLst>
              <a:ext uri="{FF2B5EF4-FFF2-40B4-BE49-F238E27FC236}">
                <a16:creationId xmlns:a16="http://schemas.microsoft.com/office/drawing/2014/main" id="{502D1851-7B18-225C-E6EC-E7F509BEE872}"/>
              </a:ext>
            </a:extLst>
          </p:cNvPr>
          <p:cNvSpPr txBox="1"/>
          <p:nvPr/>
        </p:nvSpPr>
        <p:spPr>
          <a:xfrm>
            <a:off x="5893654" y="3071151"/>
            <a:ext cx="2978883"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Science</a:t>
            </a:r>
          </a:p>
          <a:p>
            <a:pPr marL="0" lvl="0" indent="0" algn="ctr" defTabSz="711200">
              <a:lnSpc>
                <a:spcPct val="90000"/>
              </a:lnSpc>
              <a:spcBef>
                <a:spcPct val="0"/>
              </a:spcBef>
              <a:spcAft>
                <a:spcPct val="35000"/>
              </a:spcAft>
              <a:buNone/>
            </a:pPr>
            <a:r>
              <a:rPr lang="en-DK" sz="2800" kern="1200" dirty="0"/>
              <a:t>Make science more open!</a:t>
            </a:r>
            <a:endParaRPr lang="en-US" sz="2800" kern="1200" dirty="0"/>
          </a:p>
        </p:txBody>
      </p:sp>
    </p:spTree>
    <p:extLst>
      <p:ext uri="{BB962C8B-B14F-4D97-AF65-F5344CB8AC3E}">
        <p14:creationId xmlns:p14="http://schemas.microsoft.com/office/powerpoint/2010/main" val="3431103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Tick">
            <a:extLst>
              <a:ext uri="{FF2B5EF4-FFF2-40B4-BE49-F238E27FC236}">
                <a16:creationId xmlns:a16="http://schemas.microsoft.com/office/drawing/2014/main" id="{15578423-1054-CA1E-76FE-4F3495C60D44}"/>
              </a:ext>
            </a:extLst>
          </p:cNvPr>
          <p:cNvSpPr/>
          <p:nvPr/>
        </p:nvSpPr>
        <p:spPr>
          <a:xfrm>
            <a:off x="1075578" y="2366565"/>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1689636"/>
              <a:satOff val="-4355"/>
              <a:lumOff val="-2941"/>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A2B5D2B1-0DF8-B1BA-62F7-87F42A9850A9}"/>
              </a:ext>
            </a:extLst>
          </p:cNvPr>
          <p:cNvGrpSpPr/>
          <p:nvPr/>
        </p:nvGrpSpPr>
        <p:grpSpPr>
          <a:xfrm>
            <a:off x="4284606" y="2568397"/>
            <a:ext cx="5193929" cy="3372974"/>
            <a:chOff x="2024087" y="578208"/>
            <a:chExt cx="1798488" cy="3372974"/>
          </a:xfrm>
        </p:grpSpPr>
        <p:sp>
          <p:nvSpPr>
            <p:cNvPr id="6" name="Rectangle 5">
              <a:extLst>
                <a:ext uri="{FF2B5EF4-FFF2-40B4-BE49-F238E27FC236}">
                  <a16:creationId xmlns:a16="http://schemas.microsoft.com/office/drawing/2014/main" id="{F5E055F4-1F58-6BD5-134B-9B386A1EB525}"/>
                </a:ext>
              </a:extLst>
            </p:cNvPr>
            <p:cNvSpPr/>
            <p:nvPr/>
          </p:nvSpPr>
          <p:spPr>
            <a:xfrm>
              <a:off x="2024087" y="1706441"/>
              <a:ext cx="1719140"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6990740E-88C7-94B4-148A-A26770E92670}"/>
                </a:ext>
              </a:extLst>
            </p:cNvPr>
            <p:cNvSpPr txBox="1"/>
            <p:nvPr/>
          </p:nvSpPr>
          <p:spPr>
            <a:xfrm>
              <a:off x="2103435" y="578208"/>
              <a:ext cx="1719140"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source</a:t>
              </a:r>
            </a:p>
            <a:p>
              <a:pPr marL="457200" lvl="0" indent="-457200" algn="ctr" defTabSz="711200">
                <a:lnSpc>
                  <a:spcPct val="90000"/>
                </a:lnSpc>
                <a:spcBef>
                  <a:spcPct val="0"/>
                </a:spcBef>
                <a:spcAft>
                  <a:spcPct val="35000"/>
                </a:spcAft>
                <a:buFont typeface="Arial" panose="020B0604020202020204" pitchFamily="34" charset="0"/>
                <a:buChar char="•"/>
              </a:pPr>
              <a:r>
                <a:rPr lang="en-GB" sz="2800" dirty="0"/>
                <a:t>W</a:t>
              </a:r>
              <a:r>
                <a:rPr lang="en-GB" sz="2800" kern="1200" dirty="0"/>
                <a:t>e need to know software, params, options, method used and have access to the source code to be sure of what we are doing. </a:t>
              </a:r>
            </a:p>
            <a:p>
              <a:pPr marL="457200" lvl="0" indent="-457200" algn="ctr" defTabSz="711200">
                <a:lnSpc>
                  <a:spcPct val="90000"/>
                </a:lnSpc>
                <a:spcBef>
                  <a:spcPct val="0"/>
                </a:spcBef>
                <a:spcAft>
                  <a:spcPct val="35000"/>
                </a:spcAft>
                <a:buFont typeface="Arial" panose="020B0604020202020204" pitchFamily="34" charset="0"/>
                <a:buChar char="•"/>
              </a:pPr>
              <a:r>
                <a:rPr lang="en-GB" sz="2800" kern="1200" dirty="0" err="1"/>
                <a:t>Nextflow</a:t>
              </a:r>
              <a:r>
                <a:rPr lang="en-GB" sz="2800" kern="1200" dirty="0"/>
                <a:t> is open source.</a:t>
              </a:r>
              <a:endParaRPr lang="en-US" sz="2800" kern="1200" dirty="0"/>
            </a:p>
          </p:txBody>
        </p:sp>
      </p:grpSp>
      <p:sp>
        <p:nvSpPr>
          <p:cNvPr id="9" name="Title 8">
            <a:extLst>
              <a:ext uri="{FF2B5EF4-FFF2-40B4-BE49-F238E27FC236}">
                <a16:creationId xmlns:a16="http://schemas.microsoft.com/office/drawing/2014/main" id="{E059559D-D711-DE85-24D3-189476857C4D}"/>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8A237D68-8B14-969A-5820-32056A8265EE}"/>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2585058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Database">
            <a:extLst>
              <a:ext uri="{FF2B5EF4-FFF2-40B4-BE49-F238E27FC236}">
                <a16:creationId xmlns:a16="http://schemas.microsoft.com/office/drawing/2014/main" id="{77B5C4A3-C9DA-60A8-0681-8D497A0DE732}"/>
              </a:ext>
            </a:extLst>
          </p:cNvPr>
          <p:cNvSpPr/>
          <p:nvPr/>
        </p:nvSpPr>
        <p:spPr>
          <a:xfrm>
            <a:off x="1417412" y="2189413"/>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3379271"/>
              <a:satOff val="-8710"/>
              <a:lumOff val="-5883"/>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365D0A5E-0002-540F-89AE-B39F5F8DBBB6}"/>
              </a:ext>
            </a:extLst>
          </p:cNvPr>
          <p:cNvGrpSpPr/>
          <p:nvPr/>
        </p:nvGrpSpPr>
        <p:grpSpPr>
          <a:xfrm>
            <a:off x="4762537" y="2538756"/>
            <a:ext cx="4939024" cy="2613451"/>
            <a:chOff x="4044078" y="1337731"/>
            <a:chExt cx="3520709" cy="2613451"/>
          </a:xfrm>
        </p:grpSpPr>
        <p:sp>
          <p:nvSpPr>
            <p:cNvPr id="6" name="Rectangle 5">
              <a:extLst>
                <a:ext uri="{FF2B5EF4-FFF2-40B4-BE49-F238E27FC236}">
                  <a16:creationId xmlns:a16="http://schemas.microsoft.com/office/drawing/2014/main" id="{B990ACBB-F3E9-1414-7C56-501EDB7B54D4}"/>
                </a:ext>
              </a:extLst>
            </p:cNvPr>
            <p:cNvSpPr/>
            <p:nvPr/>
          </p:nvSpPr>
          <p:spPr>
            <a:xfrm>
              <a:off x="4044078" y="1706441"/>
              <a:ext cx="1719140"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799A5964-F928-F9A8-9684-C4C0D19E8107}"/>
                </a:ext>
              </a:extLst>
            </p:cNvPr>
            <p:cNvSpPr txBox="1"/>
            <p:nvPr/>
          </p:nvSpPr>
          <p:spPr>
            <a:xfrm>
              <a:off x="4044078" y="1337731"/>
              <a:ext cx="3520709"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Data</a:t>
              </a:r>
            </a:p>
            <a:p>
              <a:pPr marL="457200" lvl="0" indent="-457200" algn="ctr" defTabSz="711200">
                <a:lnSpc>
                  <a:spcPct val="90000"/>
                </a:lnSpc>
                <a:spcBef>
                  <a:spcPct val="0"/>
                </a:spcBef>
                <a:spcAft>
                  <a:spcPct val="35000"/>
                </a:spcAft>
                <a:buFont typeface="Arial" panose="020B0604020202020204" pitchFamily="34" charset="0"/>
                <a:buChar char="•"/>
              </a:pPr>
              <a:r>
                <a:rPr lang="en-DK" sz="2800" kern="1200" dirty="0"/>
                <a:t>Which data are we handling?</a:t>
              </a:r>
            </a:p>
            <a:p>
              <a:pPr marL="457200" lvl="0" indent="-457200" algn="ctr" defTabSz="711200">
                <a:lnSpc>
                  <a:spcPct val="90000"/>
                </a:lnSpc>
                <a:spcBef>
                  <a:spcPct val="0"/>
                </a:spcBef>
                <a:spcAft>
                  <a:spcPct val="35000"/>
                </a:spcAft>
                <a:buFont typeface="Arial" panose="020B0604020202020204" pitchFamily="34" charset="0"/>
                <a:buChar char="•"/>
              </a:pPr>
              <a:r>
                <a:rPr lang="en-US" sz="2800" kern="1200" dirty="0"/>
                <a:t>How was our data measured, which technology generated it, what are the units, </a:t>
              </a:r>
              <a:r>
                <a:rPr lang="en-US" sz="2800" kern="1200" dirty="0" err="1"/>
                <a:t>etc</a:t>
              </a:r>
              <a:r>
                <a:rPr lang="en-US" sz="2800" kern="1200" dirty="0"/>
                <a:t>…</a:t>
              </a:r>
            </a:p>
            <a:p>
              <a:pPr marL="457200" lvl="0" indent="-457200" algn="ctr" defTabSz="711200">
                <a:lnSpc>
                  <a:spcPct val="90000"/>
                </a:lnSpc>
                <a:spcBef>
                  <a:spcPct val="0"/>
                </a:spcBef>
                <a:spcAft>
                  <a:spcPct val="35000"/>
                </a:spcAft>
                <a:buFont typeface="Arial" panose="020B0604020202020204" pitchFamily="34" charset="0"/>
                <a:buChar char="•"/>
              </a:pPr>
              <a:r>
                <a:rPr lang="en-US" sz="2800" kern="1200" dirty="0"/>
                <a:t>Findable, Accessible, Interoperable, Reusable (FAIR) data</a:t>
              </a:r>
            </a:p>
          </p:txBody>
        </p:sp>
      </p:grpSp>
      <p:sp>
        <p:nvSpPr>
          <p:cNvPr id="9" name="Title 8">
            <a:extLst>
              <a:ext uri="{FF2B5EF4-FFF2-40B4-BE49-F238E27FC236}">
                <a16:creationId xmlns:a16="http://schemas.microsoft.com/office/drawing/2014/main" id="{C16ED0CA-8A79-9CA1-CE53-D4C575374DE3}"/>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C7432FE9-1855-62B3-16A8-138F32AE2BED}"/>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2128927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Group">
            <a:extLst>
              <a:ext uri="{FF2B5EF4-FFF2-40B4-BE49-F238E27FC236}">
                <a16:creationId xmlns:a16="http://schemas.microsoft.com/office/drawing/2014/main" id="{0C04B6ED-FB26-8BA3-88F1-3D9BF2AC5045}"/>
              </a:ext>
            </a:extLst>
          </p:cNvPr>
          <p:cNvSpPr/>
          <p:nvPr/>
        </p:nvSpPr>
        <p:spPr>
          <a:xfrm>
            <a:off x="1122445" y="2110062"/>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5068907"/>
              <a:satOff val="-13064"/>
              <a:lumOff val="-8824"/>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D70E30CA-389F-DCF3-BAD7-4FE603F83917}"/>
              </a:ext>
            </a:extLst>
          </p:cNvPr>
          <p:cNvGrpSpPr/>
          <p:nvPr/>
        </p:nvGrpSpPr>
        <p:grpSpPr>
          <a:xfrm>
            <a:off x="4661210" y="2164403"/>
            <a:ext cx="6255834" cy="3040111"/>
            <a:chOff x="6064068" y="911071"/>
            <a:chExt cx="4438512" cy="3040111"/>
          </a:xfrm>
        </p:grpSpPr>
        <p:sp>
          <p:nvSpPr>
            <p:cNvPr id="6" name="Rectangle 5">
              <a:extLst>
                <a:ext uri="{FF2B5EF4-FFF2-40B4-BE49-F238E27FC236}">
                  <a16:creationId xmlns:a16="http://schemas.microsoft.com/office/drawing/2014/main" id="{F7313602-EB1E-08EF-878B-CF21AA3A3DF5}"/>
                </a:ext>
              </a:extLst>
            </p:cNvPr>
            <p:cNvSpPr/>
            <p:nvPr/>
          </p:nvSpPr>
          <p:spPr>
            <a:xfrm>
              <a:off x="6064068" y="1706441"/>
              <a:ext cx="1719140"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BCD40D67-33E0-6677-6A26-DE597962BE94}"/>
                </a:ext>
              </a:extLst>
            </p:cNvPr>
            <p:cNvSpPr txBox="1"/>
            <p:nvPr/>
          </p:nvSpPr>
          <p:spPr>
            <a:xfrm>
              <a:off x="6064068" y="911071"/>
              <a:ext cx="4438512"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community</a:t>
              </a:r>
            </a:p>
            <a:p>
              <a:pPr marL="457200" indent="-457200" algn="ctr" defTabSz="711200">
                <a:lnSpc>
                  <a:spcPct val="90000"/>
                </a:lnSpc>
                <a:spcBef>
                  <a:spcPct val="0"/>
                </a:spcBef>
                <a:spcAft>
                  <a:spcPct val="35000"/>
                </a:spcAft>
                <a:buFont typeface="Arial" panose="020B0604020202020204" pitchFamily="34" charset="0"/>
                <a:buChar char="•"/>
              </a:pPr>
              <a:r>
                <a:rPr lang="en-GB" sz="2800" kern="1200" dirty="0" err="1"/>
                <a:t>Nextflow</a:t>
              </a:r>
              <a:r>
                <a:rPr lang="en-GB" sz="2800" kern="1200" dirty="0"/>
                <a:t> advocates for an open community with multiple channels to interact and connect people, forums, Slack channels, conferences, hackathons regularly organize </a:t>
              </a:r>
              <a:endParaRPr lang="en-DK" sz="2800" kern="1200" dirty="0"/>
            </a:p>
            <a:p>
              <a:pPr marL="457200" indent="-457200" algn="ctr" defTabSz="711200">
                <a:lnSpc>
                  <a:spcPct val="90000"/>
                </a:lnSpc>
                <a:spcBef>
                  <a:spcPct val="0"/>
                </a:spcBef>
                <a:spcAft>
                  <a:spcPct val="35000"/>
                </a:spcAft>
                <a:buFont typeface="Arial" panose="020B0604020202020204" pitchFamily="34" charset="0"/>
                <a:buChar char="•"/>
              </a:pPr>
              <a:r>
                <a:rPr lang="en-DK" sz="2800" kern="1200" dirty="0"/>
                <a:t>nf-core initiative</a:t>
              </a:r>
              <a:r>
                <a:rPr lang="en-DK" sz="2800" kern="1200" dirty="0">
                  <a:sym typeface="Wingdings" pitchFamily="2" charset="2"/>
                </a:rPr>
                <a:t> have </a:t>
              </a:r>
              <a:r>
                <a:rPr lang="en-GB" sz="2800" kern="1200" dirty="0">
                  <a:sym typeface="Wingdings" pitchFamily="2" charset="2"/>
                </a:rPr>
                <a:t>developed, curate and maintain</a:t>
              </a:r>
              <a:r>
                <a:rPr lang="en-DK" sz="2800" kern="1200" dirty="0">
                  <a:sym typeface="Wingdings" pitchFamily="2" charset="2"/>
                </a:rPr>
                <a:t> 118 bioinformatics pipelines</a:t>
              </a:r>
            </a:p>
          </p:txBody>
        </p:sp>
      </p:grpSp>
      <p:sp>
        <p:nvSpPr>
          <p:cNvPr id="9" name="Title 8">
            <a:extLst>
              <a:ext uri="{FF2B5EF4-FFF2-40B4-BE49-F238E27FC236}">
                <a16:creationId xmlns:a16="http://schemas.microsoft.com/office/drawing/2014/main" id="{C44E7778-07F4-4F02-CD3B-0B0BCAD2F844}"/>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0491291A-B589-1532-BBD6-5DD2D6B52030}"/>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1277555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Flowchart">
            <a:extLst>
              <a:ext uri="{FF2B5EF4-FFF2-40B4-BE49-F238E27FC236}">
                <a16:creationId xmlns:a16="http://schemas.microsoft.com/office/drawing/2014/main" id="{30130EAD-A708-52B9-0250-936FF9E64A1B}"/>
              </a:ext>
            </a:extLst>
          </p:cNvPr>
          <p:cNvSpPr/>
          <p:nvPr/>
        </p:nvSpPr>
        <p:spPr>
          <a:xfrm>
            <a:off x="1048703" y="2110062"/>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6758543"/>
              <a:satOff val="-17419"/>
              <a:lumOff val="-11765"/>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620F3E8E-C540-7B35-86FF-7EC7AD639F91}"/>
              </a:ext>
            </a:extLst>
          </p:cNvPr>
          <p:cNvGrpSpPr/>
          <p:nvPr/>
        </p:nvGrpSpPr>
        <p:grpSpPr>
          <a:xfrm>
            <a:off x="4882279" y="2306629"/>
            <a:ext cx="5967858" cy="2897885"/>
            <a:chOff x="8084058" y="1053297"/>
            <a:chExt cx="5353102" cy="2897885"/>
          </a:xfrm>
        </p:grpSpPr>
        <p:sp>
          <p:nvSpPr>
            <p:cNvPr id="6" name="Rectangle 5">
              <a:extLst>
                <a:ext uri="{FF2B5EF4-FFF2-40B4-BE49-F238E27FC236}">
                  <a16:creationId xmlns:a16="http://schemas.microsoft.com/office/drawing/2014/main" id="{26F348A3-A28D-7AC8-6312-8D94AEAA3697}"/>
                </a:ext>
              </a:extLst>
            </p:cNvPr>
            <p:cNvSpPr/>
            <p:nvPr/>
          </p:nvSpPr>
          <p:spPr>
            <a:xfrm>
              <a:off x="8084058" y="1706441"/>
              <a:ext cx="2427443"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B2B37125-F70A-D69B-A42B-65C8EBD3E7DC}"/>
                </a:ext>
              </a:extLst>
            </p:cNvPr>
            <p:cNvSpPr txBox="1"/>
            <p:nvPr/>
          </p:nvSpPr>
          <p:spPr>
            <a:xfrm>
              <a:off x="8659245" y="1053297"/>
              <a:ext cx="4777915"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400" b="1" kern="1200" dirty="0"/>
                <a:t>Genomics workflows </a:t>
              </a:r>
            </a:p>
            <a:p>
              <a:pPr marL="342900" lvl="0" indent="-342900" algn="ctr" defTabSz="711200">
                <a:lnSpc>
                  <a:spcPct val="90000"/>
                </a:lnSpc>
                <a:spcBef>
                  <a:spcPct val="0"/>
                </a:spcBef>
                <a:spcAft>
                  <a:spcPct val="35000"/>
                </a:spcAft>
                <a:buFont typeface="Arial" panose="020B0604020202020204" pitchFamily="34" charset="0"/>
                <a:buChar char="•"/>
              </a:pPr>
              <a:r>
                <a:rPr lang="en-DK" sz="2400" kern="1200" dirty="0"/>
                <a:t>First Nextflow pipelines built for Genomics data processing characteryzed by large files per samples, different formats (binary, tab separated, etc..) parallel processess, different sorftware and languages (python, R, matlab, …) involved, nedd to take decisions for the next processes</a:t>
              </a:r>
            </a:p>
            <a:p>
              <a:pPr marL="342900" lvl="0" indent="-342900" algn="ctr" defTabSz="711200">
                <a:lnSpc>
                  <a:spcPct val="90000"/>
                </a:lnSpc>
                <a:spcBef>
                  <a:spcPct val="0"/>
                </a:spcBef>
                <a:spcAft>
                  <a:spcPct val="35000"/>
                </a:spcAft>
                <a:buFont typeface="Arial" panose="020B0604020202020204" pitchFamily="34" charset="0"/>
                <a:buChar char="•"/>
              </a:pPr>
              <a:r>
                <a:rPr lang="en-DK" sz="2400" dirty="0"/>
                <a:t>Nextflow can handle all that</a:t>
              </a:r>
              <a:endParaRPr lang="en-US" sz="2400" kern="1200" dirty="0"/>
            </a:p>
          </p:txBody>
        </p:sp>
      </p:grpSp>
      <p:sp>
        <p:nvSpPr>
          <p:cNvPr id="9" name="Title 8">
            <a:extLst>
              <a:ext uri="{FF2B5EF4-FFF2-40B4-BE49-F238E27FC236}">
                <a16:creationId xmlns:a16="http://schemas.microsoft.com/office/drawing/2014/main" id="{16420E56-35E8-70E0-DC78-B7DF0C95F278}"/>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5CEBBD3A-678B-B462-8272-CF6202A7C5DC}"/>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3816794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57732</TotalTime>
  <Words>2197</Words>
  <Application>Microsoft Macintosh PowerPoint</Application>
  <PresentationFormat>Widescreen</PresentationFormat>
  <Paragraphs>232</Paragraphs>
  <Slides>20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Harding</vt:lpstr>
      <vt:lpstr>Inter</vt:lpstr>
      <vt:lpstr>Inter Variable</vt:lpstr>
      <vt:lpstr>Wingdings</vt:lpstr>
      <vt:lpstr>Office Theme</vt:lpstr>
      <vt:lpstr>Nextflow fundamentals training</vt:lpstr>
      <vt:lpstr>Outline of the theoretical part</vt:lpstr>
      <vt:lpstr>Context</vt:lpstr>
      <vt:lpstr>PowerPoint Presentation</vt:lpstr>
      <vt:lpstr>Behind Nextflow</vt:lpstr>
      <vt:lpstr>PowerPoint Presentation</vt:lpstr>
      <vt:lpstr>PowerPoint Presentation</vt:lpstr>
      <vt:lpstr>PowerPoint Presentation</vt:lpstr>
      <vt:lpstr>PowerPoint Presentation</vt:lpstr>
      <vt:lpstr>A nextflow pipeline in metro map</vt:lpstr>
      <vt:lpstr>Why do we need a Community effort?</vt:lpstr>
      <vt:lpstr>Why do we need a Community effort?</vt:lpstr>
      <vt:lpstr>Why do we need a Community effort?</vt:lpstr>
      <vt:lpstr>Nextflow is based on few primitives</vt:lpstr>
      <vt:lpstr>A Nextflow script</vt:lpstr>
      <vt:lpstr>Nextflow – Interesting features</vt:lpstr>
      <vt:lpstr>Languages, Software and computing environments</vt:lpstr>
      <vt:lpstr>Nextflow’s core features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Nextflow</dc:title>
  <dc:creator>Alberto Pallejà Caro</dc:creator>
  <cp:lastModifiedBy>Alberto Pallejà Caro</cp:lastModifiedBy>
  <cp:revision>66</cp:revision>
  <dcterms:created xsi:type="dcterms:W3CDTF">2024-01-04T09:01:32Z</dcterms:created>
  <dcterms:modified xsi:type="dcterms:W3CDTF">2024-11-25T23:48:52Z</dcterms:modified>
</cp:coreProperties>
</file>